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5" r:id="rId43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2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78F0-6D6A-4C3E-951C-147324CBCA96}" type="datetimeFigureOut">
              <a:rPr lang="ru-KZ" smtClean="0"/>
              <a:t>14.02.2025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A577-8EA2-42B4-87CE-BDD5F7CF1D23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49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78F0-6D6A-4C3E-951C-147324CBCA96}" type="datetimeFigureOut">
              <a:rPr lang="ru-KZ" smtClean="0"/>
              <a:t>14.02.2025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A577-8EA2-42B4-87CE-BDD5F7CF1D2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564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78F0-6D6A-4C3E-951C-147324CBCA96}" type="datetimeFigureOut">
              <a:rPr lang="ru-KZ" smtClean="0"/>
              <a:t>14.02.2025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A577-8EA2-42B4-87CE-BDD5F7CF1D2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690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78F0-6D6A-4C3E-951C-147324CBCA96}" type="datetimeFigureOut">
              <a:rPr lang="ru-KZ" smtClean="0"/>
              <a:t>14.02.2025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A577-8EA2-42B4-87CE-BDD5F7CF1D2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6169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78F0-6D6A-4C3E-951C-147324CBCA96}" type="datetimeFigureOut">
              <a:rPr lang="ru-KZ" smtClean="0"/>
              <a:t>14.02.2025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A577-8EA2-42B4-87CE-BDD5F7CF1D23}" type="slidenum">
              <a:rPr lang="ru-KZ" smtClean="0"/>
              <a:t>‹#›</a:t>
            </a:fld>
            <a:endParaRPr lang="ru-K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20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78F0-6D6A-4C3E-951C-147324CBCA96}" type="datetimeFigureOut">
              <a:rPr lang="ru-KZ" smtClean="0"/>
              <a:t>14.02.2025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A577-8EA2-42B4-87CE-BDD5F7CF1D2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5134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78F0-6D6A-4C3E-951C-147324CBCA96}" type="datetimeFigureOut">
              <a:rPr lang="ru-KZ" smtClean="0"/>
              <a:t>14.02.2025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A577-8EA2-42B4-87CE-BDD5F7CF1D2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4103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78F0-6D6A-4C3E-951C-147324CBCA96}" type="datetimeFigureOut">
              <a:rPr lang="ru-KZ" smtClean="0"/>
              <a:t>14.02.2025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A577-8EA2-42B4-87CE-BDD5F7CF1D2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393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78F0-6D6A-4C3E-951C-147324CBCA96}" type="datetimeFigureOut">
              <a:rPr lang="ru-KZ" smtClean="0"/>
              <a:t>14.02.2025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A577-8EA2-42B4-87CE-BDD5F7CF1D2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4863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58378F0-6D6A-4C3E-951C-147324CBCA96}" type="datetimeFigureOut">
              <a:rPr lang="ru-KZ" smtClean="0"/>
              <a:t>14.02.2025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E8A577-8EA2-42B4-87CE-BDD5F7CF1D2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6434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78F0-6D6A-4C3E-951C-147324CBCA96}" type="datetimeFigureOut">
              <a:rPr lang="ru-KZ" smtClean="0"/>
              <a:t>14.02.2025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A577-8EA2-42B4-87CE-BDD5F7CF1D2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10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58378F0-6D6A-4C3E-951C-147324CBCA96}" type="datetimeFigureOut">
              <a:rPr lang="ru-KZ" smtClean="0"/>
              <a:t>14.02.2025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8E8A577-8EA2-42B4-87CE-BDD5F7CF1D23}" type="slidenum">
              <a:rPr lang="ru-KZ" smtClean="0"/>
              <a:t>‹#›</a:t>
            </a:fld>
            <a:endParaRPr lang="ru-K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06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neurohive.io/ru/osnovy-data-science/gradient-descent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BE973-DD9A-E262-7099-09BEB63D3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1" y="735283"/>
            <a:ext cx="4978399" cy="3165045"/>
          </a:xfrm>
        </p:spPr>
        <p:txBody>
          <a:bodyPr anchor="b">
            <a:normAutofit/>
          </a:bodyPr>
          <a:lstStyle/>
          <a:p>
            <a:pPr algn="l"/>
            <a:r>
              <a:rPr lang="ru-RU" sz="5200" b="1" i="0">
                <a:effectLst/>
                <a:latin typeface="Mont"/>
              </a:rPr>
              <a:t>Лекция 5. Оптимизация для </a:t>
            </a:r>
            <a:r>
              <a:rPr lang="en-US" sz="5200" b="1" i="0">
                <a:effectLst/>
                <a:latin typeface="Mont"/>
              </a:rPr>
              <a:t>Machine Learning</a:t>
            </a:r>
            <a:endParaRPr lang="ru-KZ" sz="520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E2FB97-D684-3094-1FEE-163AC9F33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7101" y="4078423"/>
            <a:ext cx="4978399" cy="2058657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Машинное обучение</a:t>
            </a:r>
            <a:endParaRPr lang="ru-RU"/>
          </a:p>
          <a:p>
            <a:pPr algn="l"/>
            <a:r>
              <a:rPr lang="ru-RU" dirty="0"/>
              <a:t>Лектор: Оспан А.Г.</a:t>
            </a:r>
            <a:endParaRPr lang="ru-KZ"/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515D419B-136D-3A79-119B-869F6CF78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49" y="2776619"/>
            <a:ext cx="1289051" cy="12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15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59E21-3849-14C4-D7A2-11102C001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Пример</a:t>
            </a:r>
            <a:endParaRPr lang="ru-KZ" b="1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D7A7C9-7E24-5FCB-E88B-AFF611D331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У вас есть </a:t>
            </a:r>
            <a:r>
              <a:rPr lang="ru-RU" sz="2400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20 метров забора</a:t>
            </a:r>
            <a:r>
              <a:rPr lang="ru-RU" sz="2400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, можно им огородить любой прямоугольник. </a:t>
            </a:r>
          </a:p>
          <a:p>
            <a:r>
              <a:rPr lang="ru-RU" sz="2400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Какую максимальную площадь можно огородить? </a:t>
            </a:r>
          </a:p>
          <a:p>
            <a:r>
              <a:rPr lang="ru-RU" sz="2400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Хотя бы одна сторона должна быть </a:t>
            </a:r>
            <a:r>
              <a:rPr lang="ru-RU" sz="2400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не меньше 6</a:t>
            </a:r>
            <a:r>
              <a:rPr lang="ru-RU" sz="2400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ru-KZ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FB485C22-51FA-EA46-8FD5-A941B175E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85799"/>
            <a:ext cx="5181600" cy="54911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spcBef>
                <a:spcPts val="1500"/>
              </a:spcBef>
            </a:pP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Решение:</a:t>
            </a:r>
            <a:endParaRPr lang="ru-RU" b="0" i="0" dirty="0">
              <a:solidFill>
                <a:srgbClr val="313131"/>
              </a:solidFill>
              <a:effectLst/>
              <a:latin typeface="Open Sans" panose="020B0606030504020204" pitchFamily="34" charset="0"/>
            </a:endParaRPr>
          </a:p>
          <a:p>
            <a:pPr algn="l">
              <a:spcBef>
                <a:spcPts val="1500"/>
              </a:spcBef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Сформулируем задачу как задачу оптимизации</a:t>
            </a:r>
          </a:p>
          <a:p>
            <a:pPr algn="l">
              <a:spcBef>
                <a:spcPts val="1500"/>
              </a:spcBef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Сведём задачу к минимизации с ограничениями–равенствами, переформулировав второе ограничение:</a:t>
            </a:r>
          </a:p>
          <a:p>
            <a:endParaRPr lang="ru-KZ" dirty="0"/>
          </a:p>
        </p:txBody>
      </p:sp>
      <p:pic>
        <p:nvPicPr>
          <p:cNvPr id="7170" name="Picture 2" descr="рис">
            <a:extLst>
              <a:ext uri="{FF2B5EF4-FFF2-40B4-BE49-F238E27FC236}">
                <a16:creationId xmlns:a16="http://schemas.microsoft.com/office/drawing/2014/main" id="{5B505C93-5BD5-EE57-FDE0-553E7D612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88" y="4641807"/>
            <a:ext cx="2775999" cy="14333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рис">
            <a:extLst>
              <a:ext uri="{FF2B5EF4-FFF2-40B4-BE49-F238E27FC236}">
                <a16:creationId xmlns:a16="http://schemas.microsoft.com/office/drawing/2014/main" id="{A963738B-B732-88B8-61C8-808D9CD26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745" y="3812920"/>
            <a:ext cx="2982170" cy="142256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049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5057DE5-C92A-FC60-A67D-4146FFADF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7"/>
            <a:ext cx="10515600" cy="5495926"/>
          </a:xfrm>
        </p:spPr>
        <p:txBody>
          <a:bodyPr/>
          <a:lstStyle/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Построим функцию Лагранжа:</a:t>
            </a:r>
          </a:p>
          <a:p>
            <a:endParaRPr lang="ru-RU" dirty="0">
              <a:solidFill>
                <a:srgbClr val="313131"/>
              </a:solidFill>
              <a:latin typeface="Open Sans" panose="020B0606030504020204" pitchFamily="34" charset="0"/>
            </a:endParaRPr>
          </a:p>
          <a:p>
            <a:endParaRPr lang="ru-RU" b="0" i="0" dirty="0">
              <a:solidFill>
                <a:srgbClr val="313131"/>
              </a:solidFill>
              <a:effectLst/>
              <a:latin typeface="Open Sans" panose="020B0606030504020204" pitchFamily="34" charset="0"/>
            </a:endParaRPr>
          </a:p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Найдём все частные производные:</a:t>
            </a:r>
          </a:p>
        </p:txBody>
      </p:sp>
      <p:pic>
        <p:nvPicPr>
          <p:cNvPr id="8194" name="Picture 2" descr="рис">
            <a:extLst>
              <a:ext uri="{FF2B5EF4-FFF2-40B4-BE49-F238E27FC236}">
                <a16:creationId xmlns:a16="http://schemas.microsoft.com/office/drawing/2014/main" id="{8439E961-F6E8-89AE-E71B-3E7E7AB72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27" y="1284163"/>
            <a:ext cx="9406759" cy="70428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рис">
            <a:extLst>
              <a:ext uri="{FF2B5EF4-FFF2-40B4-BE49-F238E27FC236}">
                <a16:creationId xmlns:a16="http://schemas.microsoft.com/office/drawing/2014/main" id="{29DDA5D9-9118-8ED7-673C-DB48AEA13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54" y="3173657"/>
            <a:ext cx="10748596" cy="23006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65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F0D7DE-7D08-145D-A8BA-252A31A31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9908"/>
            <a:ext cx="10515600" cy="5157055"/>
          </a:xfrm>
        </p:spPr>
        <p:txBody>
          <a:bodyPr/>
          <a:lstStyle/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Найдём точки, где все частные производные равны нулю:</a:t>
            </a:r>
            <a:endParaRPr lang="ru-KZ" dirty="0"/>
          </a:p>
        </p:txBody>
      </p:sp>
      <p:pic>
        <p:nvPicPr>
          <p:cNvPr id="9218" name="Picture 2" descr="рис">
            <a:extLst>
              <a:ext uri="{FF2B5EF4-FFF2-40B4-BE49-F238E27FC236}">
                <a16:creationId xmlns:a16="http://schemas.microsoft.com/office/drawing/2014/main" id="{8F3C581D-1269-7ED1-4D3B-09B488205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22" y="1901183"/>
            <a:ext cx="3233877" cy="37921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1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D0320-8027-FD3B-8FBA-10F28763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58054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i="0" dirty="0">
                <a:solidFill>
                  <a:srgbClr val="181818"/>
                </a:solidFill>
                <a:effectLst/>
                <a:latin typeface="Mont"/>
              </a:rPr>
              <a:t>Линейное </a:t>
            </a:r>
            <a:br>
              <a:rPr lang="ru-RU" sz="3600" b="1" i="0" dirty="0">
                <a:solidFill>
                  <a:srgbClr val="181818"/>
                </a:solidFill>
                <a:effectLst/>
                <a:latin typeface="Mont"/>
              </a:rPr>
            </a:br>
            <a:r>
              <a:rPr lang="ru-RU" sz="3600" b="1" i="0" dirty="0">
                <a:solidFill>
                  <a:srgbClr val="181818"/>
                </a:solidFill>
                <a:effectLst/>
                <a:latin typeface="Mont"/>
              </a:rPr>
              <a:t>программирование</a:t>
            </a:r>
            <a:endParaRPr lang="ru-KZ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D438B2-CBDB-CC2E-5143-BBAB016E4D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0" i="1" dirty="0">
                <a:solidFill>
                  <a:srgbClr val="04AB8B"/>
                </a:solidFill>
                <a:effectLst/>
                <a:latin typeface="inherit"/>
              </a:rPr>
              <a:t>Определение:</a:t>
            </a:r>
            <a:r>
              <a:rPr lang="ru-RU" b="0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Задача линейного программирования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— это задача 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оптимизации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, в которой целевая функция и функции–ограничения линейны, а все переменные неотрицательны: (Здесь 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c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и 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x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— векторы.)</a:t>
            </a:r>
          </a:p>
          <a:p>
            <a:endParaRPr lang="ru-RU" dirty="0">
              <a:solidFill>
                <a:srgbClr val="313131"/>
              </a:solidFill>
              <a:latin typeface="Open Sans" panose="020B0606030504020204" pitchFamily="34" charset="0"/>
            </a:endParaRPr>
          </a:p>
          <a:p>
            <a:endParaRPr lang="ru-RU" dirty="0">
              <a:solidFill>
                <a:srgbClr val="313131"/>
              </a:solidFill>
              <a:latin typeface="Open Sans" panose="020B0606030504020204" pitchFamily="34" charset="0"/>
            </a:endParaRPr>
          </a:p>
          <a:p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B33A51-B87D-A3CE-E6ED-AEC7141C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3893" y="515572"/>
            <a:ext cx="5181600" cy="3054105"/>
          </a:xfrm>
        </p:spPr>
        <p:txBody>
          <a:bodyPr>
            <a:normAutofit/>
          </a:bodyPr>
          <a:lstStyle/>
          <a:p>
            <a:r>
              <a:rPr lang="ru-RU" sz="2400" b="0" i="1" dirty="0">
                <a:solidFill>
                  <a:srgbClr val="04AB8B"/>
                </a:solidFill>
                <a:effectLst/>
                <a:latin typeface="inherit"/>
              </a:rPr>
              <a:t>Определение:</a:t>
            </a:r>
            <a:r>
              <a:rPr lang="ru-RU" sz="2400" b="0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ru-RU" sz="2400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r>
              <a:rPr lang="ru-RU" sz="2400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Целочисленным линейным программированием</a:t>
            </a:r>
            <a:r>
              <a:rPr lang="ru-RU" sz="2400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(ЦЛП) называется вариация задачи линейного программирования, когда все переменные — </a:t>
            </a:r>
            <a:r>
              <a:rPr lang="ru-RU" sz="2400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целые числа</a:t>
            </a:r>
            <a:r>
              <a:rPr lang="ru-RU" sz="2400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  <p:pic>
        <p:nvPicPr>
          <p:cNvPr id="10242" name="Picture 2" descr="рис">
            <a:extLst>
              <a:ext uri="{FF2B5EF4-FFF2-40B4-BE49-F238E27FC236}">
                <a16:creationId xmlns:a16="http://schemas.microsoft.com/office/drawing/2014/main" id="{CAF0A20B-95B0-67DC-B378-E946E7375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27671"/>
            <a:ext cx="2599592" cy="196741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936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EEF02-BC22-FF04-168B-16D45ED1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2393" y="204176"/>
            <a:ext cx="1957754" cy="953721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Задача </a:t>
            </a:r>
            <a:endParaRPr lang="ru-KZ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8616A0-905D-88ED-33E1-9626B010D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89086"/>
            <a:ext cx="5181600" cy="580292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Вы отвечаете за рекламу в компании. </a:t>
            </a:r>
          </a:p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Затраты на рекламу в месяц 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не должны превышать 10 000 руб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Один показ рекламы в </a:t>
            </a:r>
            <a:r>
              <a:rPr lang="ru-RU" b="0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интернете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 стоит 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1 рубль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, а на </a:t>
            </a:r>
            <a:r>
              <a:rPr lang="ru-RU" b="0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телевидении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90 рублей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Практика показывает, что 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1 показ телерекламы 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приводит в среднем 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300 клиентов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, а 1 показ 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в интернете приводит 0,5 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клиента. </a:t>
            </a:r>
          </a:p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При этом телерекламы нельзя купить больше 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20 показов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. </a:t>
            </a:r>
          </a:p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Вам нужно привести как можно больше клиентов.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120AA2-1DD5-A978-C257-905B10A3F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046" y="914401"/>
            <a:ext cx="5181600" cy="5171952"/>
          </a:xfrm>
        </p:spPr>
        <p:txBody>
          <a:bodyPr>
            <a:normAutofit/>
          </a:bodyPr>
          <a:lstStyle/>
          <a:p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Решение:</a:t>
            </a:r>
            <a:r>
              <a:rPr lang="ru-RU" dirty="0">
                <a:solidFill>
                  <a:srgbClr val="313131"/>
                </a:solidFill>
                <a:latin typeface="Open Sans" panose="020B0606030504020204" pitchFamily="34" charset="0"/>
              </a:rPr>
              <a:t> </a:t>
            </a:r>
          </a:p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Обозначим за 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x</a:t>
            </a:r>
            <a:r>
              <a:rPr lang="ru-RU" b="1" i="1" baseline="-2500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1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количество показов в интернете, за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x</a:t>
            </a:r>
            <a:r>
              <a:rPr lang="ru-RU" b="1" i="1" baseline="-2500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2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количество показов на телевидении. </a:t>
            </a:r>
          </a:p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Будем максимизировать количество приведенных клиентов </a:t>
            </a:r>
            <a:r>
              <a:rPr lang="ru-RU" b="1" i="1" dirty="0">
                <a:solidFill>
                  <a:srgbClr val="313131"/>
                </a:solidFill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0,5x</a:t>
            </a:r>
            <a:r>
              <a:rPr lang="ru-RU" b="1" i="1" baseline="-25000" dirty="0">
                <a:solidFill>
                  <a:srgbClr val="313131"/>
                </a:solidFill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1 </a:t>
            </a:r>
            <a:r>
              <a:rPr lang="ru-RU" b="1" i="1" dirty="0">
                <a:solidFill>
                  <a:srgbClr val="313131"/>
                </a:solidFill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+ 300x</a:t>
            </a:r>
            <a:r>
              <a:rPr lang="ru-RU" b="1" i="1" baseline="-25000" dirty="0">
                <a:solidFill>
                  <a:srgbClr val="313131"/>
                </a:solidFill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2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Составим задачу минимизации с ограничением в количестве показов и затрат:</a:t>
            </a:r>
            <a:endParaRPr lang="ru-KZ" dirty="0"/>
          </a:p>
        </p:txBody>
      </p:sp>
      <p:pic>
        <p:nvPicPr>
          <p:cNvPr id="11266" name="Picture 2" descr="рис">
            <a:extLst>
              <a:ext uri="{FF2B5EF4-FFF2-40B4-BE49-F238E27FC236}">
                <a16:creationId xmlns:a16="http://schemas.microsoft.com/office/drawing/2014/main" id="{60063354-C57A-42AF-5CB4-E7F3BB855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730" y="4547941"/>
            <a:ext cx="2839001" cy="15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939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2CCDC-FA75-A5CA-0097-F42D6052C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14192" cy="944929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181818"/>
                </a:solidFill>
                <a:effectLst/>
                <a:latin typeface="Mont"/>
              </a:rPr>
              <a:t>Градиентный спуск</a:t>
            </a:r>
            <a:endParaRPr lang="ru-KZ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ABF1C85-1A5D-AB2D-A7B2-858CA9CA8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ru-RU" b="0" i="0" dirty="0"/>
              <a:t>Решение задачи оптимизации методом множителей Лагранжа заключается в решении общей системы уравнений. </a:t>
            </a:r>
            <a:endParaRPr lang="en-US" dirty="0"/>
          </a:p>
          <a:p>
            <a:pPr lvl="0">
              <a:lnSpc>
                <a:spcPct val="100000"/>
              </a:lnSpc>
            </a:pPr>
            <a:r>
              <a:rPr lang="ru-RU" b="0" i="0" dirty="0"/>
              <a:t>Для этого метода может не существовать решений, или они будут сложными. </a:t>
            </a:r>
            <a:endParaRPr lang="en-US" dirty="0"/>
          </a:p>
          <a:p>
            <a:pPr lvl="0">
              <a:lnSpc>
                <a:spcPct val="100000"/>
              </a:lnSpc>
            </a:pPr>
            <a:r>
              <a:rPr lang="ru-RU" b="0" i="0" dirty="0"/>
              <a:t>Другой подход к нахождению минимума функции — </a:t>
            </a:r>
            <a:r>
              <a:rPr lang="ru-RU" b="1" i="1" dirty="0"/>
              <a:t>метод градиентного спуска</a:t>
            </a:r>
            <a:r>
              <a:rPr lang="ru-RU" b="0" i="0" dirty="0"/>
              <a:t>.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E15BC9-F6CC-FA33-9903-FD1F4865E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Градиентный спуск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— самый используемый </a:t>
            </a:r>
            <a:r>
              <a:rPr lang="ru-RU" b="0" i="0" u="none" strike="noStrike" dirty="0">
                <a:solidFill>
                  <a:srgbClr val="0075B4"/>
                </a:solidFill>
                <a:effectLst/>
                <a:latin typeface="Open Sans" panose="020B0606030504020204" pitchFamily="34" charset="0"/>
                <a:hlinkClick r:id="rId2"/>
              </a:rPr>
              <a:t>алгоритм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обучения, он применяется почти в каждой модели машинного обучения и является наиболее простым в реализации из всех методов локальной оптимизации. 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440906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A950CD-FA54-1682-069E-52B6888928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Представим, что нам нужно найти глубину озера. </a:t>
            </a:r>
          </a:p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Но мы не видим дна и можем замерить глубину на небольшом участке.</a:t>
            </a:r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A0FF64-F77A-BEAF-2812-D83B7C299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78372"/>
            <a:ext cx="5181600" cy="5798591"/>
          </a:xfrm>
        </p:spPr>
        <p:txBody>
          <a:bodyPr>
            <a:normAutofit/>
          </a:bodyPr>
          <a:lstStyle/>
          <a:p>
            <a:pPr algn="l"/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Замерим глубину на первом участке.</a:t>
            </a:r>
          </a:p>
          <a:p>
            <a:pPr algn="l">
              <a:spcBef>
                <a:spcPts val="1500"/>
              </a:spcBef>
            </a:pP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Если мы видим, что склон идёт вправо, то следующий участок имеет смысл проверять справа. </a:t>
            </a:r>
          </a:p>
          <a:p>
            <a:pPr algn="l">
              <a:spcBef>
                <a:spcPts val="1500"/>
              </a:spcBef>
            </a:pP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Если видим, что уклон влево — проверяем слева.</a:t>
            </a:r>
          </a:p>
          <a:p>
            <a:pPr algn="l">
              <a:spcBef>
                <a:spcPts val="1500"/>
              </a:spcBef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Но как узнать, на сколько вправо или влево двигаться?</a:t>
            </a:r>
          </a:p>
          <a:p>
            <a:pPr algn="l"/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Если уклон сильный,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 то скорее всего, самая глубокая 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точка ещё далеко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, и можно сильно двигаться в сторону.</a:t>
            </a:r>
          </a:p>
          <a:p>
            <a:pPr algn="l">
              <a:spcBef>
                <a:spcPts val="1500"/>
              </a:spcBef>
            </a:pP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Если слабый 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— то мы 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около самой глубокой точки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, и можно сделать небольшой шаг.</a:t>
            </a:r>
          </a:p>
          <a:p>
            <a:pPr marL="0" indent="0" algn="l">
              <a:spcBef>
                <a:spcPts val="1500"/>
              </a:spcBef>
              <a:buNone/>
            </a:pPr>
            <a:endParaRPr lang="ru-RU" b="0" i="0" dirty="0">
              <a:solidFill>
                <a:srgbClr val="313131"/>
              </a:solidFill>
              <a:effectLst/>
              <a:latin typeface="Open Sans" panose="020B0606030504020204" pitchFamily="34" charset="0"/>
            </a:endParaRPr>
          </a:p>
          <a:p>
            <a:endParaRPr lang="ru-KZ" dirty="0"/>
          </a:p>
        </p:txBody>
      </p:sp>
      <p:pic>
        <p:nvPicPr>
          <p:cNvPr id="12292" name="Picture 4" descr="рис">
            <a:extLst>
              <a:ext uri="{FF2B5EF4-FFF2-40B4-BE49-F238E27FC236}">
                <a16:creationId xmlns:a16="http://schemas.microsoft.com/office/drawing/2014/main" id="{73C4A1DC-A8F3-3708-127A-3F57461C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28" y="3886994"/>
            <a:ext cx="4640592" cy="21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рис">
            <a:extLst>
              <a:ext uri="{FF2B5EF4-FFF2-40B4-BE49-F238E27FC236}">
                <a16:creationId xmlns:a16="http://schemas.microsoft.com/office/drawing/2014/main" id="{E62D3981-34EC-373B-EB4B-C5C0130D7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378372"/>
            <a:ext cx="687826" cy="284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рис">
            <a:extLst>
              <a:ext uri="{FF2B5EF4-FFF2-40B4-BE49-F238E27FC236}">
                <a16:creationId xmlns:a16="http://schemas.microsoft.com/office/drawing/2014/main" id="{5C444247-A6FA-6A1A-5F8B-F6A1F32A7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597" y="3509187"/>
            <a:ext cx="704363" cy="275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736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39E5B-5D8C-213C-B6D0-9A940F14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4197"/>
          </a:xfrm>
        </p:spPr>
        <p:txBody>
          <a:bodyPr>
            <a:normAutofit/>
          </a:bodyPr>
          <a:lstStyle/>
          <a:p>
            <a:r>
              <a:rPr lang="ru-RU" sz="4400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Вид сверху выглядит так:</a:t>
            </a:r>
            <a:endParaRPr lang="ru-KZ" sz="4400" b="1" dirty="0"/>
          </a:p>
        </p:txBody>
      </p:sp>
      <p:pic>
        <p:nvPicPr>
          <p:cNvPr id="13314" name="Picture 2" descr="рис">
            <a:extLst>
              <a:ext uri="{FF2B5EF4-FFF2-40B4-BE49-F238E27FC236}">
                <a16:creationId xmlns:a16="http://schemas.microsoft.com/office/drawing/2014/main" id="{6FFDBE2A-2047-1543-983E-B5D6A06E90B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1946" y="1778766"/>
            <a:ext cx="3977006" cy="43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15373824-E32A-977D-AA2D-D54791EA05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>
              <a:spcBef>
                <a:spcPts val="1500"/>
              </a:spcBef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Теперь переведём этот алгоритм на математический язык. </a:t>
            </a:r>
          </a:p>
          <a:p>
            <a:pPr algn="l">
              <a:spcBef>
                <a:spcPts val="1500"/>
              </a:spcBef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За «крутость склона» отвечает градиент.</a:t>
            </a:r>
          </a:p>
          <a:p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KZ" dirty="0"/>
          </a:p>
        </p:txBody>
      </p:sp>
      <p:pic>
        <p:nvPicPr>
          <p:cNvPr id="13316" name="Picture 4" descr="рис">
            <a:extLst>
              <a:ext uri="{FF2B5EF4-FFF2-40B4-BE49-F238E27FC236}">
                <a16:creationId xmlns:a16="http://schemas.microsoft.com/office/drawing/2014/main" id="{EEB1FE74-4D0C-5C4B-681D-EFCB6846D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151" y="3215323"/>
            <a:ext cx="5457497" cy="86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рис">
            <a:extLst>
              <a:ext uri="{FF2B5EF4-FFF2-40B4-BE49-F238E27FC236}">
                <a16:creationId xmlns:a16="http://schemas.microsoft.com/office/drawing/2014/main" id="{C9B39C30-22C0-6A9F-439D-E9818183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225" y="4165237"/>
            <a:ext cx="4555455" cy="53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CDEDB04C-2D8E-703F-41F2-79548F92B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920" y="4829062"/>
            <a:ext cx="5974080" cy="15081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Здесь </a:t>
            </a:r>
            <a:r>
              <a:rPr kumimoji="0" lang="ru-KZ" altLang="ru-KZ" sz="2000" b="1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kumimoji="0" lang="ru-KZ" altLang="ru-KZ" sz="1200" b="1" i="0" u="none" strike="noStrike" cap="none" normalizeH="0" baseline="3000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(n)</a:t>
            </a: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— точка проверки на </a:t>
            </a:r>
            <a:r>
              <a:rPr kumimoji="0" lang="ru-KZ" altLang="ru-KZ" sz="2000" b="1" i="1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-ном шаге;</a:t>
            </a:r>
            <a:br>
              <a:rPr kumimoji="0" lang="ru-KZ" altLang="ru-K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KZ" altLang="ru-K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</a:t>
            </a: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— значение градиента в этой точке;</a:t>
            </a:r>
            <a:br>
              <a:rPr kumimoji="0" lang="ru-KZ" altLang="ru-K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KZ" altLang="ru-KZ" sz="2000" b="1" i="1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γ</a:t>
            </a: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— темп обучения (</a:t>
            </a:r>
            <a:r>
              <a:rPr kumimoji="0" lang="ru-KZ" altLang="ru-KZ" sz="2000" b="0" i="1" u="none" strike="noStrike" cap="none" normalizeH="0" baseline="0" dirty="0" err="1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learning</a:t>
            </a:r>
            <a:r>
              <a:rPr kumimoji="0" lang="ru-KZ" altLang="ru-KZ" sz="2000" b="0" i="1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KZ" altLang="ru-KZ" sz="2000" b="0" i="1" u="none" strike="noStrike" cap="none" normalizeH="0" baseline="0" dirty="0" err="1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rate</a:t>
            </a: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).</a:t>
            </a:r>
            <a:r>
              <a:rPr kumimoji="0" lang="ru-KZ" altLang="ru-K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KZ" altLang="ru-K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320" name="Picture 8" descr="рис">
            <a:extLst>
              <a:ext uri="{FF2B5EF4-FFF2-40B4-BE49-F238E27FC236}">
                <a16:creationId xmlns:a16="http://schemas.microsoft.com/office/drawing/2014/main" id="{923A8B99-D827-F150-3F42-16C4A949C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37" y="5301629"/>
            <a:ext cx="1206369" cy="2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505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EAA197-6E7D-3D94-1059-47560F935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720969"/>
            <a:ext cx="4937760" cy="5521569"/>
          </a:xfrm>
        </p:spPr>
        <p:txBody>
          <a:bodyPr>
            <a:normAutofit/>
          </a:bodyPr>
          <a:lstStyle/>
          <a:p>
            <a:pPr algn="l">
              <a:spcBef>
                <a:spcPts val="1500"/>
              </a:spcBef>
            </a:pP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Темп обучения 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— основной параметр алгоритма, он определяет то, на сколько сильно мы будем двигать нашу точку. </a:t>
            </a:r>
          </a:p>
          <a:p>
            <a:pPr algn="l">
              <a:spcBef>
                <a:spcPts val="1500"/>
              </a:spcBef>
            </a:pP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Градиент указывает направление роста функции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, а нам интересен минимум, то есть противоположное направление, 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поэтому в формуле градиент использован со знаком минус</a:t>
            </a:r>
          </a:p>
          <a:p>
            <a:pPr algn="l">
              <a:spcBef>
                <a:spcPts val="1500"/>
              </a:spcBef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Можно сравнить градиентный спуск с каплей воды, которая стекает по чаше — и если у этой чаши есть локальный минимум, то алгоритм может сойтись в него</a:t>
            </a:r>
          </a:p>
        </p:txBody>
      </p:sp>
      <p:pic>
        <p:nvPicPr>
          <p:cNvPr id="14338" name="Picture 2" descr="рис">
            <a:extLst>
              <a:ext uri="{FF2B5EF4-FFF2-40B4-BE49-F238E27FC236}">
                <a16:creationId xmlns:a16="http://schemas.microsoft.com/office/drawing/2014/main" id="{B599D911-9E97-71D9-9640-835A21AFB00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6692" y="2019044"/>
            <a:ext cx="4420217" cy="36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950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7941384-0B9A-FD67-048F-EA5C20646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310054"/>
            <a:ext cx="4937760" cy="4559039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Как бороться: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chemeClr val="accent2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Начинать из нескольких точек.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chemeClr val="accent2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Уменьшать и увеличивать темп обучения в процессе работы.</a:t>
            </a:r>
          </a:p>
          <a:p>
            <a:pPr algn="l">
              <a:buFont typeface="+mj-lt"/>
              <a:buAutoNum type="arabicPeriod"/>
            </a:pPr>
            <a:r>
              <a:rPr lang="ru-RU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Рандомизировать</a:t>
            </a:r>
            <a:r>
              <a:rPr lang="ru-RU" b="1" i="0" dirty="0">
                <a:solidFill>
                  <a:schemeClr val="accent2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 градиент.</a:t>
            </a:r>
          </a:p>
          <a:p>
            <a:pPr>
              <a:lnSpc>
                <a:spcPct val="100000"/>
              </a:lnSpc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В </a:t>
            </a:r>
            <a:r>
              <a:rPr lang="ru-RU" b="0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ML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оптимизируют функции потерь и градиент функции потерь можно брать не по всей выборке, а по её случайной части (она называется </a:t>
            </a:r>
            <a:r>
              <a:rPr lang="ru-RU" b="1" i="0" dirty="0" err="1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батчем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). </a:t>
            </a:r>
          </a:p>
          <a:p>
            <a:pPr>
              <a:lnSpc>
                <a:spcPct val="100000"/>
              </a:lnSpc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В таком случае градиентный спуск называется 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стохастическим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.</a:t>
            </a:r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AE7C1A-ABDE-C148-62BB-787145A0F7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Наличие только глобального минимума не гарантирует, что градиентный спуск хорошо сработает. </a:t>
            </a:r>
          </a:p>
          <a:p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Увеличение </a:t>
            </a:r>
            <a:r>
              <a:rPr lang="ru-RU" b="1" i="1" dirty="0" err="1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learning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1" i="1" dirty="0" err="1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rate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может помочь выпрыгнуть из локального минимума</a:t>
            </a:r>
          </a:p>
          <a:p>
            <a:endParaRPr lang="ru-KZ" dirty="0"/>
          </a:p>
        </p:txBody>
      </p:sp>
      <p:pic>
        <p:nvPicPr>
          <p:cNvPr id="15363" name="Picture 3" descr="рис">
            <a:extLst>
              <a:ext uri="{FF2B5EF4-FFF2-40B4-BE49-F238E27FC236}">
                <a16:creationId xmlns:a16="http://schemas.microsoft.com/office/drawing/2014/main" id="{CEE8F404-A7D0-41A5-E733-7C4D19656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952" y="4077221"/>
            <a:ext cx="2822333" cy="202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15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98D85-2ED8-34E1-3794-7551F7035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5681"/>
            <a:ext cx="5145024" cy="1052525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b">
            <a:normAutofit fontScale="90000"/>
          </a:bodyPr>
          <a:lstStyle/>
          <a:p>
            <a:r>
              <a:rPr lang="ru-RU" sz="2800" b="1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Задача оптимизации</a:t>
            </a:r>
            <a:r>
              <a:rPr lang="ru-RU" sz="28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 — найти максимум или минимум функции:</a:t>
            </a:r>
            <a:endParaRPr lang="ru-KZ" sz="2800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40C1A9-C779-9740-822A-153F2FFB4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1468207"/>
            <a:ext cx="6710226" cy="4795960"/>
          </a:xfrm>
        </p:spPr>
        <p:txBody>
          <a:bodyPr anchor="ctr">
            <a:normAutofit/>
          </a:bodyPr>
          <a:lstStyle/>
          <a:p>
            <a:r>
              <a:rPr lang="ru-RU" sz="20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При этом функция </a:t>
            </a:r>
            <a:r>
              <a:rPr lang="ru-RU" sz="2000" b="1" i="1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f</a:t>
            </a:r>
            <a:r>
              <a:rPr lang="ru-RU" sz="20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ru-RU" sz="2000" b="1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на вход </a:t>
            </a:r>
            <a:r>
              <a:rPr lang="ru-RU" sz="20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может принимать </a:t>
            </a:r>
            <a:r>
              <a:rPr lang="ru-RU" sz="2000" b="1" i="1" dirty="0">
                <a:solidFill>
                  <a:schemeClr val="tx2"/>
                </a:solidFill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одну переменную, вектор из нескольких переменных, или другой объект, но возвращать всегда число.</a:t>
            </a:r>
            <a:r>
              <a:rPr lang="ru-RU" sz="20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r>
              <a:rPr lang="ru-RU" sz="20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Функция может быть абсолютно любой:</a:t>
            </a:r>
          </a:p>
          <a:p>
            <a:pPr lvl="1"/>
            <a:r>
              <a:rPr lang="ru-RU" sz="1600" b="1" i="1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элементарная</a:t>
            </a:r>
            <a:r>
              <a:rPr lang="ru-RU" sz="16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 функция;</a:t>
            </a:r>
          </a:p>
          <a:p>
            <a:pPr lvl="1"/>
            <a:r>
              <a:rPr lang="ru-RU" sz="1600" b="1" i="1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функция потерь модели предсказаний</a:t>
            </a:r>
            <a:r>
              <a:rPr lang="ru-RU" sz="16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, например, количество топлива, которое потратит грузовик, если будет ехать по маршруту </a:t>
            </a:r>
            <a:r>
              <a:rPr lang="ru-RU" sz="1600" b="1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х</a:t>
            </a:r>
            <a:r>
              <a:rPr lang="ru-RU" sz="16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, или заработная плата в зависимости от времени, потраченного на обучение.</a:t>
            </a:r>
          </a:p>
          <a:p>
            <a:r>
              <a:rPr lang="ru-RU" sz="20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Как правило, нужно найти значение </a:t>
            </a:r>
            <a:r>
              <a:rPr lang="ru-RU" sz="2000" b="1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функции </a:t>
            </a:r>
            <a:r>
              <a:rPr lang="ru-RU" sz="20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и </a:t>
            </a:r>
            <a:r>
              <a:rPr lang="ru-RU" sz="2000" b="1" i="1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х</a:t>
            </a:r>
            <a:r>
              <a:rPr lang="ru-RU" sz="20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, который приводит к </a:t>
            </a:r>
            <a:r>
              <a:rPr lang="ru-RU" sz="2000" b="1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оптимальному значению</a:t>
            </a:r>
            <a:r>
              <a:rPr lang="ru-RU" sz="20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6D0033-BAD5-E321-B15D-391AEE88A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556" y="225917"/>
            <a:ext cx="2629372" cy="17226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8FEBA5-F3EA-5980-2951-CD155A341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705" y="3501814"/>
            <a:ext cx="2168459" cy="19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36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D3760CB-F4B9-AB4C-2947-14407E01C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624254"/>
            <a:ext cx="4937760" cy="54424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Даже для обычной выпуклой функции градиентный спуск может сходиться медленно, если выбран слишком маленький темп обучения, или не сходиться вообще, если слишком большой. </a:t>
            </a:r>
          </a:p>
          <a:p>
            <a:pPr>
              <a:lnSpc>
                <a:spcPct val="100000"/>
              </a:lnSpc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При этом 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скорость это очень важно, так как и функция, и градиент могут вычисляться очень долго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Поэтому 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скорость обучения 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— это один из самых важных параметров, на который мы можем повлиять.</a:t>
            </a:r>
            <a:endParaRPr lang="ru-KZ" dirty="0"/>
          </a:p>
        </p:txBody>
      </p:sp>
      <p:pic>
        <p:nvPicPr>
          <p:cNvPr id="16386" name="Picture 2" descr="рис">
            <a:extLst>
              <a:ext uri="{FF2B5EF4-FFF2-40B4-BE49-F238E27FC236}">
                <a16:creationId xmlns:a16="http://schemas.microsoft.com/office/drawing/2014/main" id="{BB54F81C-2A0C-260C-C23B-4B7BCD4871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2710938"/>
            <a:ext cx="4937125" cy="229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579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7970D-0B5C-3073-B889-6FE2371D2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921"/>
            <a:ext cx="5181600" cy="1037587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Пример: </a:t>
            </a:r>
            <a:br>
              <a:rPr lang="en-US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минимизация квадратичной функции</a:t>
            </a:r>
            <a:endParaRPr lang="ru-KZ" sz="24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6BA09-0543-C37A-E9B7-9F17A0291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600" dirty="0"/>
              <a:t>У нас есть </a:t>
            </a:r>
            <a:r>
              <a:rPr lang="ru-RU" sz="2600" b="1" dirty="0"/>
              <a:t>функция ошибки</a:t>
            </a:r>
            <a:r>
              <a:rPr lang="ru-RU" sz="2600" dirty="0"/>
              <a:t>, которую нужно минимизировать:</a:t>
            </a:r>
          </a:p>
          <a:p>
            <a:endParaRPr lang="ru-RU" sz="2600" dirty="0"/>
          </a:p>
          <a:p>
            <a:r>
              <a:rPr lang="ru-RU" sz="2600" dirty="0"/>
              <a:t>Здесь </a:t>
            </a:r>
            <a:r>
              <a:rPr lang="ru-RU" sz="2600" b="1" dirty="0"/>
              <a:t>минимум функции</a:t>
            </a:r>
            <a:r>
              <a:rPr lang="ru-RU" sz="2600" dirty="0"/>
              <a:t> достигается при x=3, так как (3−3)</a:t>
            </a:r>
            <a:r>
              <a:rPr lang="en-US" sz="2600" dirty="0"/>
              <a:t>^</a:t>
            </a:r>
            <a:r>
              <a:rPr lang="ru-RU" sz="2600" dirty="0"/>
              <a:t>2=0.</a:t>
            </a:r>
          </a:p>
          <a:p>
            <a:r>
              <a:rPr lang="ru-RU" sz="2600" dirty="0"/>
              <a:t>Мы будем использовать </a:t>
            </a:r>
            <a:r>
              <a:rPr lang="ru-RU" sz="2600" b="1" dirty="0"/>
              <a:t>градиентный спуск</a:t>
            </a:r>
            <a:r>
              <a:rPr lang="ru-RU" sz="2600" dirty="0"/>
              <a:t>, чтобы </a:t>
            </a:r>
            <a:r>
              <a:rPr lang="ru-RU" sz="2600" b="1" dirty="0"/>
              <a:t>найти это значение</a:t>
            </a:r>
            <a:r>
              <a:rPr lang="ru-RU" sz="2600" dirty="0"/>
              <a:t> </a:t>
            </a:r>
            <a:r>
              <a:rPr lang="ru-RU" sz="2600" b="1" i="1" dirty="0">
                <a:highlight>
                  <a:srgbClr val="00FFFF"/>
                </a:highlight>
              </a:rPr>
              <a:t>итеративно</a:t>
            </a:r>
            <a:r>
              <a:rPr lang="ru-RU" sz="2600" dirty="0"/>
              <a:t>.</a:t>
            </a:r>
          </a:p>
          <a:p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832DD0-CBF1-A1A5-E496-1CD56C06A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72562"/>
            <a:ext cx="5345723" cy="616340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b="1" i="1" dirty="0">
                <a:highlight>
                  <a:srgbClr val="00FFFF"/>
                </a:highlight>
              </a:rPr>
              <a:t>Шаг 1: Вычисление градиента</a:t>
            </a:r>
            <a:r>
              <a:rPr lang="en-US" b="1" i="1" dirty="0">
                <a:highlight>
                  <a:srgbClr val="00FFFF"/>
                </a:highlight>
              </a:rPr>
              <a:t>.</a:t>
            </a:r>
            <a:endParaRPr lang="ru-RU" b="1" i="1" dirty="0">
              <a:highlight>
                <a:srgbClr val="00FFFF"/>
              </a:highlight>
            </a:endParaRPr>
          </a:p>
          <a:p>
            <a:r>
              <a:rPr lang="ru-RU" dirty="0"/>
              <a:t>Градиент — это производная функции:</a:t>
            </a:r>
            <a:endParaRPr lang="en-US" dirty="0"/>
          </a:p>
          <a:p>
            <a:endParaRPr lang="ru-RU" dirty="0"/>
          </a:p>
          <a:p>
            <a:r>
              <a:rPr lang="ru-RU" dirty="0"/>
              <a:t>Он показывает направление, в котором функция растёт. Если мы идём в </a:t>
            </a:r>
            <a:r>
              <a:rPr lang="ru-RU" b="1" dirty="0"/>
              <a:t>обратном направлении градиента</a:t>
            </a:r>
            <a:r>
              <a:rPr lang="ru-RU" dirty="0"/>
              <a:t>, то постепенно спускаемся к минимуму.</a:t>
            </a:r>
            <a:endParaRPr lang="en-US" dirty="0"/>
          </a:p>
          <a:p>
            <a:r>
              <a:rPr lang="ru-RU" b="1" i="1" dirty="0">
                <a:highlight>
                  <a:srgbClr val="00FFFF"/>
                </a:highlight>
              </a:rPr>
              <a:t>Шаг 2: Алгоритм градиентного спуска</a:t>
            </a:r>
            <a:endParaRPr lang="en-US" b="1" i="1" dirty="0">
              <a:highlight>
                <a:srgbClr val="00FFFF"/>
              </a:highlight>
            </a:endParaRPr>
          </a:p>
          <a:p>
            <a:r>
              <a:rPr lang="ru-RU" b="1" dirty="0"/>
              <a:t>Выбираем начальную точку</a:t>
            </a:r>
            <a:r>
              <a:rPr lang="ru-RU" dirty="0"/>
              <a:t> x0</a:t>
            </a:r>
            <a:r>
              <a:rPr lang="en-US" dirty="0"/>
              <a:t> </a:t>
            </a:r>
            <a:r>
              <a:rPr lang="ru-RU" dirty="0"/>
              <a:t>(например, случайное число, например, x0=10.</a:t>
            </a:r>
            <a:endParaRPr lang="en-US" dirty="0"/>
          </a:p>
          <a:p>
            <a:r>
              <a:rPr lang="ru-RU" b="1" dirty="0"/>
              <a:t>Шаг за шагом обновляем значение x</a:t>
            </a:r>
            <a:r>
              <a:rPr lang="ru-RU" dirty="0"/>
              <a:t> по формуле:</a:t>
            </a:r>
            <a:endParaRPr lang="en-US" dirty="0"/>
          </a:p>
          <a:p>
            <a:endParaRPr lang="en-US" dirty="0"/>
          </a:p>
          <a:p>
            <a:r>
              <a:rPr lang="ru-RU" dirty="0"/>
              <a:t>где α — </a:t>
            </a:r>
            <a:r>
              <a:rPr lang="ru-RU" b="1" dirty="0" err="1"/>
              <a:t>learning</a:t>
            </a:r>
            <a:r>
              <a:rPr lang="ru-RU" b="1" dirty="0"/>
              <a:t> </a:t>
            </a:r>
            <a:r>
              <a:rPr lang="ru-RU" b="1" dirty="0" err="1"/>
              <a:t>rate</a:t>
            </a:r>
            <a:r>
              <a:rPr lang="ru-RU" dirty="0"/>
              <a:t> (шаг обучения, контролирует, насколько сильно мы двигаемся по направлению градиента).</a:t>
            </a:r>
            <a:endParaRPr lang="en-US" dirty="0"/>
          </a:p>
          <a:p>
            <a:r>
              <a:rPr lang="ru-RU" b="1" dirty="0"/>
              <a:t>Повторяем шаги, пока значение x не перестанет меняться (достигнем минимума)</a:t>
            </a:r>
            <a:r>
              <a:rPr lang="ru-RU" dirty="0"/>
              <a:t>.</a:t>
            </a:r>
          </a:p>
          <a:p>
            <a:endParaRPr lang="ru-RU" sz="2400" dirty="0"/>
          </a:p>
          <a:p>
            <a:endParaRPr lang="ru-KZ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F125E6-71FC-E25D-73C0-8B2C687A2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076" y="2532185"/>
            <a:ext cx="1784322" cy="5307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B24B4C-960F-B7B8-E979-1B0C21895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502" y="987153"/>
            <a:ext cx="1721864" cy="5227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1436FC-2979-DD5D-DFE7-3B6A506AD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194" y="4093494"/>
            <a:ext cx="2855731" cy="6719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25745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Выходное изображение">
            <a:extLst>
              <a:ext uri="{FF2B5EF4-FFF2-40B4-BE49-F238E27FC236}">
                <a16:creationId xmlns:a16="http://schemas.microsoft.com/office/drawing/2014/main" id="{F3E10FAB-2214-0659-87AB-B7F2B3FADB8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963" y="2245074"/>
            <a:ext cx="4938712" cy="322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10844D34-C2F0-36F7-82EC-9A4004C674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На графике видно, как точки (красные крестики) </a:t>
            </a:r>
            <a:r>
              <a:rPr lang="ru-RU" b="1" dirty="0"/>
              <a:t>постепенно приближаются</a:t>
            </a:r>
            <a:r>
              <a:rPr lang="ru-RU" dirty="0"/>
              <a:t> к минимуму функции (x=3). </a:t>
            </a:r>
          </a:p>
          <a:p>
            <a:r>
              <a:rPr lang="ru-RU" dirty="0"/>
              <a:t>Это демонстрирует, как градиентный спуск </a:t>
            </a:r>
            <a:r>
              <a:rPr lang="ru-RU" b="1" dirty="0"/>
              <a:t>итеративно</a:t>
            </a:r>
            <a:r>
              <a:rPr lang="ru-RU" dirty="0"/>
              <a:t> находит оптимальное значение.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973691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BAB1A-D86D-16EE-CDB2-A7FEE46B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2657035" cy="917943"/>
          </a:xfrm>
        </p:spPr>
        <p:txBody>
          <a:bodyPr/>
          <a:lstStyle/>
          <a:p>
            <a:r>
              <a:rPr lang="ru-RU" b="1" dirty="0"/>
              <a:t>Термины</a:t>
            </a:r>
            <a:endParaRPr lang="ru-KZ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8034CF-1846-1497-5144-D2185A1379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highlight>
                  <a:srgbClr val="00FFFF"/>
                </a:highlight>
              </a:rPr>
              <a:t>1. Функция потерь (</a:t>
            </a:r>
            <a:r>
              <a:rPr lang="en-US" dirty="0">
                <a:highlight>
                  <a:srgbClr val="00FFFF"/>
                </a:highlight>
              </a:rPr>
              <a:t>Loss Function</a:t>
            </a:r>
            <a:r>
              <a:rPr lang="ru-RU" dirty="0">
                <a:highlight>
                  <a:srgbClr val="00FFFF"/>
                </a:highlight>
              </a:rPr>
              <a:t>): </a:t>
            </a:r>
          </a:p>
          <a:p>
            <a:r>
              <a:rPr lang="ru-RU" dirty="0"/>
              <a:t>это </a:t>
            </a:r>
            <a:r>
              <a:rPr lang="ru-RU" b="1" dirty="0"/>
              <a:t>метрика, которая показывает, насколько плохо модель делает предсказания</a:t>
            </a:r>
            <a:r>
              <a:rPr lang="ru-RU" dirty="0"/>
              <a:t>. </a:t>
            </a:r>
          </a:p>
          <a:p>
            <a:r>
              <a:rPr lang="ru-RU" dirty="0"/>
              <a:t>Она измеряет разницу между </a:t>
            </a:r>
            <a:r>
              <a:rPr lang="ru-RU" b="1" i="1" dirty="0"/>
              <a:t>реальными значениями</a:t>
            </a:r>
            <a:r>
              <a:rPr lang="ru-RU" i="1" dirty="0"/>
              <a:t> и </a:t>
            </a:r>
            <a:r>
              <a:rPr lang="ru-RU" b="1" i="1" dirty="0"/>
              <a:t>предсказанными моделью</a:t>
            </a:r>
            <a:r>
              <a:rPr lang="ru-RU" dirty="0"/>
              <a:t>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E350E6-12EB-6077-EB81-0AE90BFD44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highlight>
                  <a:srgbClr val="00FFFF"/>
                </a:highlight>
              </a:rPr>
              <a:t>2. </a:t>
            </a:r>
            <a:r>
              <a:rPr lang="ru-RU" dirty="0" err="1">
                <a:highlight>
                  <a:srgbClr val="00FFFF"/>
                </a:highlight>
              </a:rPr>
              <a:t>Батч</a:t>
            </a:r>
            <a:r>
              <a:rPr lang="ru-RU" dirty="0">
                <a:highlight>
                  <a:srgbClr val="00FFFF"/>
                </a:highlight>
              </a:rPr>
              <a:t> (</a:t>
            </a:r>
            <a:r>
              <a:rPr lang="en-US" dirty="0">
                <a:highlight>
                  <a:srgbClr val="00FFFF"/>
                </a:highlight>
              </a:rPr>
              <a:t>batch)</a:t>
            </a:r>
            <a:r>
              <a:rPr lang="ru-RU" dirty="0">
                <a:highlight>
                  <a:srgbClr val="00FFFF"/>
                </a:highlight>
              </a:rPr>
              <a:t> - случайная </a:t>
            </a:r>
            <a:r>
              <a:rPr lang="ru-RU" dirty="0" err="1">
                <a:highlight>
                  <a:srgbClr val="00FFFF"/>
                </a:highlight>
              </a:rPr>
              <a:t>подвыборка</a:t>
            </a:r>
            <a:r>
              <a:rPr lang="ru-RU" dirty="0">
                <a:highlight>
                  <a:srgbClr val="00FFFF"/>
                </a:highlight>
              </a:rPr>
              <a:t> данных.</a:t>
            </a:r>
            <a:endParaRPr lang="ru-KZ" dirty="0">
              <a:highlight>
                <a:srgbClr val="00FFFF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Вместо вычисления градиента по всей выборке, мы берем </a:t>
            </a:r>
            <a:r>
              <a:rPr lang="ru-RU" b="1" dirty="0"/>
              <a:t>случайные 100 примеров</a:t>
            </a:r>
            <a:r>
              <a:rPr lang="ru-RU" dirty="0"/>
              <a:t> и обновляем веса.</a:t>
            </a:r>
          </a:p>
          <a:p>
            <a:r>
              <a:rPr lang="ru-RU" b="1" dirty="0"/>
              <a:t>Такой градиентный спуск называется стохастическим (</a:t>
            </a:r>
            <a:r>
              <a:rPr lang="ru-RU" b="1" dirty="0">
                <a:highlight>
                  <a:srgbClr val="00FFFF"/>
                </a:highlight>
              </a:rPr>
              <a:t>SGD</a:t>
            </a:r>
            <a:r>
              <a:rPr lang="ru-RU" b="1" dirty="0"/>
              <a:t>)</a:t>
            </a:r>
            <a:r>
              <a:rPr lang="ru-RU" dirty="0"/>
              <a:t>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04561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CD1B3-6A12-D9F5-98D7-39C2610B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37754"/>
            <a:ext cx="4591343" cy="702302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Стохастический </a:t>
            </a:r>
            <a:br>
              <a:rPr lang="ru-RU" sz="3600" b="1" dirty="0"/>
            </a:br>
            <a:r>
              <a:rPr lang="ru-RU" sz="3600" b="1" dirty="0"/>
              <a:t>градиентный спуск (</a:t>
            </a:r>
            <a:r>
              <a:rPr lang="en-US" sz="3600" b="1" dirty="0"/>
              <a:t>SGD)</a:t>
            </a:r>
            <a:endParaRPr lang="ru-KZ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2623B3-414C-9F0D-ED27-8C6471CA3F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Если градиент берется не по всей выборке, а </a:t>
            </a:r>
            <a:r>
              <a:rPr lang="ru-RU" b="1" dirty="0"/>
              <a:t>по случайной её части (</a:t>
            </a:r>
            <a:r>
              <a:rPr lang="ru-RU" b="1" dirty="0" err="1"/>
              <a:t>батчу</a:t>
            </a:r>
            <a:r>
              <a:rPr lang="ru-RU" b="1" dirty="0"/>
              <a:t>)</a:t>
            </a:r>
            <a:r>
              <a:rPr lang="ru-RU" dirty="0"/>
              <a:t>, такой метод называется </a:t>
            </a:r>
            <a:r>
              <a:rPr lang="ru-RU" b="1" dirty="0"/>
              <a:t>стохастическим градиентным спуском (SGD)</a:t>
            </a:r>
            <a:r>
              <a:rPr lang="ru-RU" dirty="0"/>
              <a:t>.</a:t>
            </a:r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CB0E86-DEFF-F7E9-F9DF-C818CC64C4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Полный градиентный спуск (</a:t>
            </a:r>
            <a:r>
              <a:rPr lang="ru-RU" b="1" dirty="0" err="1">
                <a:highlight>
                  <a:srgbClr val="00FFFF"/>
                </a:highlight>
              </a:rPr>
              <a:t>Batch</a:t>
            </a:r>
            <a:r>
              <a:rPr lang="ru-RU" b="1" dirty="0">
                <a:highlight>
                  <a:srgbClr val="00FFFF"/>
                </a:highlight>
              </a:rPr>
              <a:t> GD</a:t>
            </a:r>
            <a:r>
              <a:rPr lang="ru-RU" dirty="0"/>
              <a:t>): берем </a:t>
            </a:r>
            <a:r>
              <a:rPr lang="ru-RU" b="1" dirty="0"/>
              <a:t>все данные</a:t>
            </a:r>
            <a:r>
              <a:rPr lang="ru-RU" dirty="0"/>
              <a:t>, считаем градиент, делаем шаг.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Стохастический градиентный спуск (</a:t>
            </a:r>
            <a:r>
              <a:rPr lang="ru-RU" b="1" dirty="0">
                <a:highlight>
                  <a:srgbClr val="00FFFF"/>
                </a:highlight>
              </a:rPr>
              <a:t>SGD</a:t>
            </a:r>
            <a:r>
              <a:rPr lang="ru-RU" dirty="0"/>
              <a:t>): берем </a:t>
            </a:r>
            <a:r>
              <a:rPr lang="ru-RU" b="1" dirty="0"/>
              <a:t>1 случайный пример</a:t>
            </a:r>
            <a:r>
              <a:rPr lang="ru-RU" dirty="0"/>
              <a:t>, обновляем веса.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highlight>
                  <a:srgbClr val="00FFFF"/>
                </a:highlight>
              </a:rPr>
              <a:t>Мини-</a:t>
            </a:r>
            <a:r>
              <a:rPr lang="ru-RU" b="1" dirty="0" err="1">
                <a:highlight>
                  <a:srgbClr val="00FFFF"/>
                </a:highlight>
              </a:rPr>
              <a:t>батч</a:t>
            </a:r>
            <a:r>
              <a:rPr lang="ru-RU" b="1" dirty="0">
                <a:highlight>
                  <a:srgbClr val="00FFFF"/>
                </a:highlight>
              </a:rPr>
              <a:t> </a:t>
            </a:r>
            <a:r>
              <a:rPr lang="ru-RU" dirty="0"/>
              <a:t>градиентный спуск: берем </a:t>
            </a:r>
            <a:r>
              <a:rPr lang="ru-RU" b="1" dirty="0"/>
              <a:t>100 примеров</a:t>
            </a:r>
            <a:r>
              <a:rPr lang="ru-RU" dirty="0"/>
              <a:t>, считаем градиент.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283441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3EBF7-5B34-3C1C-F9EB-5AE97C8C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4802358" cy="1234466"/>
          </a:xfrm>
        </p:spPr>
        <p:txBody>
          <a:bodyPr>
            <a:normAutofit/>
          </a:bodyPr>
          <a:lstStyle/>
          <a:p>
            <a:r>
              <a:rPr lang="ru-RU" sz="3600" b="1" dirty="0"/>
              <a:t>Локальный минимум и </a:t>
            </a:r>
            <a:br>
              <a:rPr lang="ru-RU" sz="3600" b="1" dirty="0"/>
            </a:br>
            <a:r>
              <a:rPr lang="ru-RU" sz="3600" b="1" dirty="0"/>
              <a:t>глобальный минимум</a:t>
            </a:r>
            <a:endParaRPr lang="ru-KZ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347D73-DF83-9536-E8F9-4E57A01F0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45735"/>
            <a:ext cx="4937760" cy="21020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/>
              <a:t>Глобальный минимум</a:t>
            </a:r>
            <a:r>
              <a:rPr lang="ru-RU" dirty="0"/>
              <a:t> — это самая низкая точка функции (оптимальное решение).</a:t>
            </a:r>
          </a:p>
          <a:p>
            <a:r>
              <a:rPr lang="ru-RU" b="1" dirty="0"/>
              <a:t>Локальный минимум</a:t>
            </a:r>
            <a:r>
              <a:rPr lang="ru-RU" dirty="0"/>
              <a:t> — это точка, ниже которой функция не спускается, но в другом месте может быть ещё более низкое значение.</a:t>
            </a:r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3BB270-CF24-EFC1-9715-F3393EF6D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b="1" i="1" dirty="0"/>
              <a:t>Learning rate </a:t>
            </a:r>
            <a:r>
              <a:rPr lang="en-US" sz="2400" dirty="0"/>
              <a:t>(</a:t>
            </a:r>
            <a:r>
              <a:rPr lang="ru-RU" sz="2400" dirty="0"/>
              <a:t>шаг обучения) определяет, насколько сильно мы изменяем параметры модели в каждом шаге:</a:t>
            </a:r>
          </a:p>
          <a:p>
            <a:pPr lvl="1"/>
            <a:r>
              <a:rPr lang="ru-RU" sz="2000" dirty="0"/>
              <a:t>Если </a:t>
            </a:r>
            <a:r>
              <a:rPr lang="ru-RU" sz="2000" b="1" dirty="0" err="1"/>
              <a:t>learning</a:t>
            </a:r>
            <a:r>
              <a:rPr lang="ru-RU" sz="2000" b="1" dirty="0"/>
              <a:t> </a:t>
            </a:r>
            <a:r>
              <a:rPr lang="ru-RU" sz="2000" b="1" dirty="0" err="1"/>
              <a:t>rate</a:t>
            </a:r>
            <a:r>
              <a:rPr lang="ru-RU" sz="2000" b="1" dirty="0"/>
              <a:t> маленький</a:t>
            </a:r>
            <a:r>
              <a:rPr lang="ru-RU" sz="2000" dirty="0"/>
              <a:t> (α=0.01), мы движемся медленно, но точно.</a:t>
            </a:r>
          </a:p>
          <a:p>
            <a:pPr lvl="1"/>
            <a:r>
              <a:rPr lang="ru-RU" sz="2000" dirty="0"/>
              <a:t>Если </a:t>
            </a:r>
            <a:r>
              <a:rPr lang="ru-RU" sz="2000" b="1" dirty="0" err="1"/>
              <a:t>learning</a:t>
            </a:r>
            <a:r>
              <a:rPr lang="ru-RU" sz="2000" b="1" dirty="0"/>
              <a:t> </a:t>
            </a:r>
            <a:r>
              <a:rPr lang="ru-RU" sz="2000" b="1" dirty="0" err="1"/>
              <a:t>rate</a:t>
            </a:r>
            <a:r>
              <a:rPr lang="ru-RU" sz="2000" b="1" dirty="0"/>
              <a:t> слишком большой</a:t>
            </a:r>
            <a:r>
              <a:rPr lang="ru-RU" sz="2000" dirty="0"/>
              <a:t> (α=1), модель может </a:t>
            </a:r>
            <a:r>
              <a:rPr lang="ru-RU" sz="2000" b="1" dirty="0"/>
              <a:t>перескакивать</a:t>
            </a:r>
            <a:r>
              <a:rPr lang="ru-RU" sz="2000" dirty="0"/>
              <a:t> минимум.</a:t>
            </a:r>
          </a:p>
          <a:p>
            <a:pPr lvl="1"/>
            <a:r>
              <a:rPr lang="ru-RU" sz="2000" dirty="0"/>
              <a:t>Иногда </a:t>
            </a:r>
            <a:r>
              <a:rPr lang="ru-RU" sz="2000" b="1" dirty="0"/>
              <a:t>больший </a:t>
            </a:r>
            <a:r>
              <a:rPr lang="ru-RU" sz="2000" b="1" dirty="0" err="1"/>
              <a:t>learning</a:t>
            </a:r>
            <a:r>
              <a:rPr lang="ru-RU" sz="2000" b="1" dirty="0"/>
              <a:t> </a:t>
            </a:r>
            <a:r>
              <a:rPr lang="ru-RU" sz="2000" b="1" dirty="0" err="1"/>
              <a:t>rate</a:t>
            </a:r>
            <a:r>
              <a:rPr lang="ru-RU" sz="2000" dirty="0"/>
              <a:t> помогает </a:t>
            </a:r>
            <a:r>
              <a:rPr lang="ru-RU" sz="2000" b="1" dirty="0"/>
              <a:t>выйти из локального минимума</a:t>
            </a:r>
            <a:endParaRPr lang="ru-RU" sz="2000" dirty="0"/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156662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90FB6-AD95-E61E-84C2-4EEF37C13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83319"/>
            <a:ext cx="4998720" cy="882774"/>
          </a:xfrm>
        </p:spPr>
        <p:txBody>
          <a:bodyPr>
            <a:normAutofit fontScale="90000"/>
          </a:bodyPr>
          <a:lstStyle/>
          <a:p>
            <a:r>
              <a:rPr lang="ru-RU" sz="3600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Чем хорош градиентный спуск:</a:t>
            </a:r>
            <a:endParaRPr lang="ru-KZ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A92AC6-F7DE-7A59-CC82-A2F792FAA0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Нет никаких ограничений на функцию — нужно только уметь вычислять градиент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Можно придумать много </a:t>
            </a:r>
            <a:r>
              <a:rPr lang="ru-RU" b="0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хаков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, которые помогут сходимости (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начинать из разных точек, уменьшать и увеличивать темп обучения в процессе работы, </a:t>
            </a:r>
            <a:r>
              <a:rPr lang="ru-RU" b="1" i="1" dirty="0" err="1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рандомизировать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 градиент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).</a:t>
            </a:r>
          </a:p>
          <a:p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8236DD-F46B-3327-5F30-E44480488F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На практике сегодня все 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нейронные сети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обучают именно градиентным спуском и его вариациями (например, 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Adam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SGD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и др.).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159894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7A0FA-B4D2-4207-4B41-F41E1C74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4937760" cy="145075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Градиентный спуск с </a:t>
            </a:r>
            <a:r>
              <a:rPr lang="en-US" sz="4000" b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momentum</a:t>
            </a:r>
            <a:endParaRPr lang="ru-KZ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610A48-9088-C60A-CAEC-AA29444646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Заметим, что для ускорения спуска было бы неплохо 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учитывать изменения на прошлом шаге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В примере на рисунке мы видим, как алгоритм колеблется вокруг одной прямой. </a:t>
            </a:r>
          </a:p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Было бы здорово явно сказать алгоритму держаться ближе к прямой и двигаться вдоль неё.</a:t>
            </a:r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DA4F06-B22C-5BED-E6EB-1259D3A6B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21269"/>
            <a:ext cx="5181600" cy="3055694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Решить эту проблему позволяет одна из вариаций градиентного спуска — градиентный спуск с </a:t>
            </a:r>
            <a:r>
              <a:rPr lang="ru-RU" b="1" i="1" dirty="0" err="1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momentum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:</a:t>
            </a:r>
            <a:endParaRPr lang="ru-KZ" dirty="0"/>
          </a:p>
        </p:txBody>
      </p:sp>
      <p:pic>
        <p:nvPicPr>
          <p:cNvPr id="20482" name="Picture 2" descr="рис">
            <a:extLst>
              <a:ext uri="{FF2B5EF4-FFF2-40B4-BE49-F238E27FC236}">
                <a16:creationId xmlns:a16="http://schemas.microsoft.com/office/drawing/2014/main" id="{3DBA1691-7276-F484-5821-1541B44AD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59877"/>
            <a:ext cx="52292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рис">
            <a:extLst>
              <a:ext uri="{FF2B5EF4-FFF2-40B4-BE49-F238E27FC236}">
                <a16:creationId xmlns:a16="http://schemas.microsoft.com/office/drawing/2014/main" id="{9BCC6C42-CFE5-CC37-7D1D-D8939FBA2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76262"/>
            <a:ext cx="5764823" cy="54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66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4D9D610-893F-1C1B-7205-1994B089CD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Идея заключается в том, что на каждой итерации градиентного спуска 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x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изменяется не только на градиент, помноженный на темп обучения, но и на 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вектор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, на который мы передвинулись в прошлом шаге, с некоторым 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коэффициентом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.</a:t>
            </a:r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3599D0-998D-E5C6-8BD2-547FBE6BC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430822"/>
            <a:ext cx="4937760" cy="5785339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В формуле выше: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α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— это параметр, который будет показывать, насколько сильно будет учитываться прошлый шаг. </a:t>
            </a:r>
          </a:p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Для предыдущего примера это работает так: 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точка начинает двигаться вдоль прямой, которая ведёт к локальному минимуму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А значит, алгоритм сходится быстрее. </a:t>
            </a:r>
          </a:p>
          <a:p>
            <a:r>
              <a:rPr lang="ru-RU" b="0" i="1" dirty="0" err="1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Momentum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переводится как 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импульс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, и идея алгоритма отражает идею импульса в физике — пытаемся сымитировать 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инерцию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точки.</a:t>
            </a:r>
            <a:endParaRPr lang="ru-KZ" dirty="0"/>
          </a:p>
        </p:txBody>
      </p:sp>
      <p:pic>
        <p:nvPicPr>
          <p:cNvPr id="21506" name="Picture 2" descr="рис">
            <a:extLst>
              <a:ext uri="{FF2B5EF4-FFF2-40B4-BE49-F238E27FC236}">
                <a16:creationId xmlns:a16="http://schemas.microsoft.com/office/drawing/2014/main" id="{81A1EAA1-F0AC-6E33-6C45-B535BCABE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85371"/>
            <a:ext cx="3997203" cy="14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748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49D3F-DFA6-1350-775C-3A09F9F3A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181818"/>
                </a:solidFill>
                <a:effectLst/>
                <a:latin typeface="Mont"/>
              </a:rPr>
              <a:t>Метод Ньютона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BC6D99-57FA-EDEB-CA0D-8A1ABCB3C9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Метод Ньютона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изначально появился как метод решения уравнений вида 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f(x) = 0</a:t>
            </a:r>
            <a:r>
              <a:rPr lang="ru-RU" b="0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Мы видим, как для 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x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вычисляется 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f(x)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, строится касательная, и в точке пересечения касательной с осью </a:t>
            </a:r>
            <a:r>
              <a:rPr lang="ru-RU" b="1" i="1" dirty="0" err="1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Ox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строится новая точка, к которой также строится касательная и т.д. </a:t>
            </a:r>
            <a:endParaRPr lang="ru-KZ" dirty="0"/>
          </a:p>
        </p:txBody>
      </p:sp>
      <p:pic>
        <p:nvPicPr>
          <p:cNvPr id="22530" name="Picture 2" descr="hbc">
            <a:extLst>
              <a:ext uri="{FF2B5EF4-FFF2-40B4-BE49-F238E27FC236}">
                <a16:creationId xmlns:a16="http://schemas.microsoft.com/office/drawing/2014/main" id="{6B70B71E-0727-C41D-BA4A-9D8DDB2DFD6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2096987"/>
            <a:ext cx="4937125" cy="352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78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3B9D50F-BE5D-5014-2303-F3B0ED2F5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430823"/>
            <a:ext cx="5183648" cy="62544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b="0" i="0" dirty="0" err="1">
                <a:solidFill>
                  <a:schemeClr val="tx2"/>
                </a:solidFill>
                <a:effectLst/>
              </a:rPr>
              <a:t>Иногда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chemeClr val="tx2"/>
                </a:solidFill>
                <a:effectLst/>
              </a:rPr>
              <a:t>накладывается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chemeClr val="tx2"/>
                </a:solidFill>
                <a:effectLst/>
              </a:rPr>
              <a:t>какое-нибудь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1" i="1" dirty="0" err="1">
                <a:solidFill>
                  <a:schemeClr val="tx2"/>
                </a:solidFill>
                <a:effectLst/>
              </a:rPr>
              <a:t>дополнительное</a:t>
            </a:r>
            <a:r>
              <a:rPr lang="en-US" sz="1800" b="1" i="1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1" i="1" dirty="0" err="1">
                <a:solidFill>
                  <a:schemeClr val="tx2"/>
                </a:solidFill>
                <a:effectLst/>
              </a:rPr>
              <a:t>условие</a:t>
            </a:r>
            <a:r>
              <a:rPr lang="en-US" sz="1800" b="1" i="1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chemeClr val="tx2"/>
                </a:solidFill>
                <a:effectLst/>
              </a:rPr>
              <a:t>на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 </a:t>
            </a:r>
            <a:r>
              <a:rPr lang="en-US" sz="1800" b="1" i="1" dirty="0">
                <a:solidFill>
                  <a:schemeClr val="tx2"/>
                </a:solidFill>
                <a:effectLst/>
              </a:rPr>
              <a:t>х.</a:t>
            </a:r>
          </a:p>
          <a:p>
            <a:r>
              <a:rPr lang="en-US" sz="1800" b="0" i="1" dirty="0" err="1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Например</a:t>
            </a:r>
            <a:r>
              <a:rPr lang="en-US" sz="1800" b="0" i="1" dirty="0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, </a:t>
            </a:r>
            <a:r>
              <a:rPr lang="en-US" sz="1800" b="0" i="1" dirty="0" err="1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нельзя</a:t>
            </a:r>
            <a:r>
              <a:rPr lang="en-US" sz="1800" b="0" i="1" dirty="0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 </a:t>
            </a:r>
            <a:r>
              <a:rPr lang="en-US" sz="1800" b="0" i="1" dirty="0" err="1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потратить</a:t>
            </a:r>
            <a:r>
              <a:rPr lang="en-US" sz="1800" b="0" i="1" dirty="0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 </a:t>
            </a:r>
            <a:r>
              <a:rPr lang="en-US" sz="1800" b="0" i="1" dirty="0" err="1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на</a:t>
            </a:r>
            <a:r>
              <a:rPr lang="en-US" sz="1800" b="0" i="1" dirty="0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 </a:t>
            </a:r>
            <a:r>
              <a:rPr lang="en-US" sz="1800" b="0" i="1" dirty="0" err="1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обучение</a:t>
            </a:r>
            <a:r>
              <a:rPr lang="en-US" sz="1800" b="0" i="1" dirty="0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 </a:t>
            </a:r>
            <a:r>
              <a:rPr lang="en-US" sz="1800" b="0" i="1" dirty="0" err="1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отрицательное</a:t>
            </a:r>
            <a:r>
              <a:rPr lang="en-US" sz="1800" b="0" i="1" dirty="0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 </a:t>
            </a:r>
            <a:r>
              <a:rPr lang="en-US" sz="1800" b="0" i="1" dirty="0" err="1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количество</a:t>
            </a:r>
            <a:r>
              <a:rPr lang="en-US" sz="1800" b="0" i="1" dirty="0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 </a:t>
            </a:r>
            <a:r>
              <a:rPr lang="en-US" sz="1800" b="0" i="1" dirty="0" err="1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часов</a:t>
            </a:r>
            <a:r>
              <a:rPr lang="en-US" sz="1800" b="0" i="1" dirty="0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. </a:t>
            </a:r>
            <a:endParaRPr lang="ru-RU" sz="1800" b="0" i="1" dirty="0">
              <a:solidFill>
                <a:schemeClr val="tx2"/>
              </a:solidFill>
              <a:effectLst/>
              <a:highlight>
                <a:srgbClr val="00FFFF"/>
              </a:highlight>
            </a:endParaRPr>
          </a:p>
          <a:p>
            <a:r>
              <a:rPr lang="en-US" sz="1800" b="0" i="1" dirty="0" err="1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Точно</a:t>
            </a:r>
            <a:r>
              <a:rPr lang="en-US" sz="1800" b="0" i="1" dirty="0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 </a:t>
            </a:r>
            <a:r>
              <a:rPr lang="en-US" sz="1800" b="0" i="1" dirty="0" err="1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также</a:t>
            </a:r>
            <a:r>
              <a:rPr lang="en-US" sz="1800" b="0" i="1" dirty="0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 </a:t>
            </a:r>
            <a:r>
              <a:rPr lang="en-US" sz="1800" b="0" i="1" dirty="0" err="1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проблематично</a:t>
            </a:r>
            <a:r>
              <a:rPr lang="en-US" sz="1800" b="0" i="1" dirty="0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 </a:t>
            </a:r>
            <a:r>
              <a:rPr lang="en-US" sz="1800" b="0" i="1" dirty="0" err="1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тратить</a:t>
            </a:r>
            <a:r>
              <a:rPr lang="en-US" sz="1800" b="0" i="1" dirty="0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 </a:t>
            </a:r>
            <a:r>
              <a:rPr lang="en-US" sz="1800" b="0" i="1" dirty="0" err="1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больше</a:t>
            </a:r>
            <a:r>
              <a:rPr lang="en-US" sz="1800" b="0" i="1" dirty="0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 22 </a:t>
            </a:r>
            <a:r>
              <a:rPr lang="en-US" sz="1800" b="0" i="1" dirty="0" err="1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часов</a:t>
            </a:r>
            <a:r>
              <a:rPr lang="en-US" sz="1800" b="0" i="1" dirty="0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 в </a:t>
            </a:r>
            <a:r>
              <a:rPr lang="en-US" sz="1800" b="0" i="1" dirty="0" err="1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сутки</a:t>
            </a:r>
            <a:r>
              <a:rPr lang="en-US" sz="1800" b="0" i="1" dirty="0">
                <a:solidFill>
                  <a:schemeClr val="tx2"/>
                </a:solidFill>
                <a:effectLst/>
                <a:highlight>
                  <a:srgbClr val="00FFFF"/>
                </a:highlight>
              </a:rPr>
              <a:t>. </a:t>
            </a:r>
            <a:endParaRPr lang="ru-RU" sz="1800" b="0" i="1" dirty="0">
              <a:solidFill>
                <a:schemeClr val="tx2"/>
              </a:solidFill>
              <a:effectLst/>
              <a:highlight>
                <a:srgbClr val="00FFFF"/>
              </a:highlight>
            </a:endParaRPr>
          </a:p>
          <a:p>
            <a:r>
              <a:rPr lang="en-US" sz="1800" b="0" i="0" dirty="0" err="1">
                <a:solidFill>
                  <a:schemeClr val="tx2"/>
                </a:solidFill>
                <a:effectLst/>
              </a:rPr>
              <a:t>Чаще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chemeClr val="tx2"/>
                </a:solidFill>
                <a:effectLst/>
              </a:rPr>
              <a:t>всего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  <a:effectLst/>
              </a:rPr>
              <a:t>ограничение</a:t>
            </a:r>
            <a:r>
              <a:rPr lang="en-US" sz="1800" b="1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  <a:effectLst/>
              </a:rPr>
              <a:t>выражается</a:t>
            </a:r>
            <a:r>
              <a:rPr lang="en-US" sz="1800" b="1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  <a:effectLst/>
              </a:rPr>
              <a:t>равенством</a:t>
            </a:r>
            <a:r>
              <a:rPr lang="en-US" sz="1800" b="1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  <a:effectLst/>
              </a:rPr>
              <a:t>или</a:t>
            </a:r>
            <a:r>
              <a:rPr lang="en-US" sz="1800" b="1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  <a:effectLst/>
              </a:rPr>
              <a:t>неравенством</a:t>
            </a:r>
            <a:r>
              <a:rPr lang="en-US" sz="1800" b="1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  <a:effectLst/>
              </a:rPr>
              <a:t>на</a:t>
            </a:r>
            <a:r>
              <a:rPr lang="en-US" sz="1800" b="1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  <a:effectLst/>
              </a:rPr>
              <a:t>другую</a:t>
            </a:r>
            <a:r>
              <a:rPr lang="en-US" sz="1800" b="1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  <a:effectLst/>
              </a:rPr>
              <a:t>функцию</a:t>
            </a:r>
            <a:r>
              <a:rPr lang="en-US" sz="1800" b="1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1" i="0" dirty="0" err="1">
                <a:solidFill>
                  <a:schemeClr val="tx2"/>
                </a:solidFill>
                <a:effectLst/>
              </a:rPr>
              <a:t>от</a:t>
            </a:r>
            <a:r>
              <a:rPr lang="en-US" sz="1800" b="1" i="0" dirty="0">
                <a:solidFill>
                  <a:schemeClr val="tx2"/>
                </a:solidFill>
                <a:effectLst/>
              </a:rPr>
              <a:t> </a:t>
            </a:r>
            <a:r>
              <a:rPr lang="en-US" sz="1800" b="1" i="1" dirty="0">
                <a:solidFill>
                  <a:schemeClr val="tx2"/>
                </a:solidFill>
                <a:effectLst/>
              </a:rPr>
              <a:t>х</a:t>
            </a:r>
            <a:r>
              <a:rPr lang="en-US" sz="1800" b="1" i="0" dirty="0">
                <a:solidFill>
                  <a:schemeClr val="tx2"/>
                </a:solidFill>
                <a:effectLst/>
              </a:rPr>
              <a:t>. </a:t>
            </a:r>
          </a:p>
          <a:p>
            <a:r>
              <a:rPr lang="en-US" sz="1800" b="1" i="1" dirty="0" err="1">
                <a:solidFill>
                  <a:schemeClr val="tx2"/>
                </a:solidFill>
                <a:effectLst/>
              </a:rPr>
              <a:t>Например</a:t>
            </a:r>
            <a:r>
              <a:rPr lang="en-US" sz="1800" b="1" i="1" dirty="0">
                <a:solidFill>
                  <a:schemeClr val="tx2"/>
                </a:solidFill>
                <a:effectLst/>
              </a:rPr>
              <a:t>,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chemeClr val="tx2"/>
                </a:solidFill>
                <a:effectLst/>
              </a:rPr>
              <a:t>грузовики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chemeClr val="tx2"/>
                </a:solidFill>
                <a:effectLst/>
              </a:rPr>
              <a:t>должны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chemeClr val="tx2"/>
                </a:solidFill>
                <a:effectLst/>
              </a:rPr>
              <a:t>проехать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chemeClr val="tx2"/>
                </a:solidFill>
                <a:effectLst/>
              </a:rPr>
              <a:t>по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chemeClr val="tx2"/>
                </a:solidFill>
                <a:effectLst/>
              </a:rPr>
              <a:t>всем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chemeClr val="tx2"/>
                </a:solidFill>
                <a:effectLst/>
              </a:rPr>
              <a:t>пунктам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, </a:t>
            </a:r>
            <a:r>
              <a:rPr lang="en-US" sz="1800" b="0" i="0" dirty="0" err="1">
                <a:solidFill>
                  <a:schemeClr val="tx2"/>
                </a:solidFill>
                <a:effectLst/>
              </a:rPr>
              <a:t>т.е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. </a:t>
            </a:r>
            <a:r>
              <a:rPr lang="en-US" sz="1800" b="0" i="0" dirty="0" err="1">
                <a:solidFill>
                  <a:schemeClr val="tx2"/>
                </a:solidFill>
                <a:effectLst/>
              </a:rPr>
              <a:t>имеем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0" i="0" dirty="0" err="1">
                <a:solidFill>
                  <a:schemeClr val="tx2"/>
                </a:solidFill>
                <a:effectLst/>
              </a:rPr>
              <a:t>ограничение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: </a:t>
            </a:r>
            <a:endParaRPr lang="ru-RU" sz="1800" b="0" i="0" dirty="0">
              <a:solidFill>
                <a:schemeClr val="tx2"/>
              </a:solidFill>
              <a:effectLst/>
            </a:endParaRPr>
          </a:p>
          <a:p>
            <a:r>
              <a:rPr lang="en-US" sz="1800" b="0" i="0" dirty="0">
                <a:solidFill>
                  <a:schemeClr val="tx2"/>
                </a:solidFill>
                <a:effectLst/>
              </a:rPr>
              <a:t>«</a:t>
            </a:r>
            <a:r>
              <a:rPr lang="en-US" sz="1800" b="1" i="1" dirty="0" err="1">
                <a:solidFill>
                  <a:schemeClr val="tx2"/>
                </a:solidFill>
                <a:effectLst/>
              </a:rPr>
              <a:t>Количество</a:t>
            </a:r>
            <a:r>
              <a:rPr lang="en-US" sz="1800" b="1" i="1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1" i="1" dirty="0" err="1">
                <a:solidFill>
                  <a:schemeClr val="tx2"/>
                </a:solidFill>
                <a:effectLst/>
              </a:rPr>
              <a:t>посещённых</a:t>
            </a:r>
            <a:r>
              <a:rPr lang="en-US" sz="1800" b="1" i="1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1" i="1" dirty="0" err="1">
                <a:solidFill>
                  <a:schemeClr val="tx2"/>
                </a:solidFill>
                <a:effectLst/>
              </a:rPr>
              <a:t>пунктов</a:t>
            </a:r>
            <a:r>
              <a:rPr lang="en-US" sz="1800" b="1" i="1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1" i="1" dirty="0" err="1">
                <a:solidFill>
                  <a:schemeClr val="tx2"/>
                </a:solidFill>
                <a:effectLst/>
              </a:rPr>
              <a:t>равно</a:t>
            </a:r>
            <a:r>
              <a:rPr lang="en-US" sz="1800" b="1" i="1" dirty="0">
                <a:solidFill>
                  <a:schemeClr val="tx2"/>
                </a:solidFill>
                <a:effectLst/>
              </a:rPr>
              <a:t> 10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» </a:t>
            </a:r>
            <a:r>
              <a:rPr lang="en-US" sz="1800" b="0" i="0" dirty="0" err="1">
                <a:solidFill>
                  <a:schemeClr val="tx2"/>
                </a:solidFill>
                <a:effectLst/>
              </a:rPr>
              <a:t>или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 «</a:t>
            </a:r>
            <a:r>
              <a:rPr lang="en-US" sz="1800" b="1" i="1" dirty="0" err="1">
                <a:solidFill>
                  <a:schemeClr val="tx2"/>
                </a:solidFill>
                <a:effectLst/>
              </a:rPr>
              <a:t>Количество</a:t>
            </a:r>
            <a:r>
              <a:rPr lang="en-US" sz="1800" b="1" i="1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1" i="1" dirty="0" err="1">
                <a:solidFill>
                  <a:schemeClr val="tx2"/>
                </a:solidFill>
                <a:effectLst/>
              </a:rPr>
              <a:t>посещённых</a:t>
            </a:r>
            <a:r>
              <a:rPr lang="en-US" sz="1800" b="1" i="1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1" i="1" dirty="0" err="1">
                <a:solidFill>
                  <a:schemeClr val="tx2"/>
                </a:solidFill>
                <a:effectLst/>
              </a:rPr>
              <a:t>пунктов</a:t>
            </a:r>
            <a:r>
              <a:rPr lang="en-US" sz="1800" b="1" i="1" dirty="0">
                <a:solidFill>
                  <a:schemeClr val="tx2"/>
                </a:solidFill>
                <a:effectLst/>
              </a:rPr>
              <a:t> </a:t>
            </a:r>
            <a:r>
              <a:rPr lang="en-US" sz="1800" b="1" i="1" dirty="0" err="1">
                <a:solidFill>
                  <a:schemeClr val="tx2"/>
                </a:solidFill>
                <a:effectLst/>
              </a:rPr>
              <a:t>минус</a:t>
            </a:r>
            <a:r>
              <a:rPr lang="en-US" sz="1800" b="1" i="1" dirty="0">
                <a:solidFill>
                  <a:schemeClr val="tx2"/>
                </a:solidFill>
                <a:effectLst/>
              </a:rPr>
              <a:t> 10 = 0</a:t>
            </a:r>
            <a:r>
              <a:rPr lang="en-US" sz="1800" b="0" i="0" dirty="0">
                <a:solidFill>
                  <a:schemeClr val="tx2"/>
                </a:solidFill>
                <a:effectLst/>
              </a:rPr>
              <a:t>».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C5F3820-9A52-E36E-7E5E-DC18EFA722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00821" y="1753494"/>
            <a:ext cx="3661831" cy="3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9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7797D6-8B9E-60C0-020E-51F9766B9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Доказано, что таким образом </a:t>
            </a:r>
            <a:r>
              <a:rPr lang="ru-RU" b="1" i="1" dirty="0" err="1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x</a:t>
            </a:r>
            <a:r>
              <a:rPr lang="ru-RU" b="0" i="1" baseline="-25000" dirty="0" err="1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i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приближается к значению, где 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f(x) = 0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. Формализуется это так:</a:t>
            </a:r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299B72-934D-8457-7DE4-65269BB3A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В задаче оптимизации можно решать не 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f(x) = 0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, а 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f ’(x) =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0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, тогда найдём потенциальные точки экстремума следующим образом:</a:t>
            </a:r>
            <a:endParaRPr lang="ru-KZ" dirty="0"/>
          </a:p>
        </p:txBody>
      </p:sp>
      <p:pic>
        <p:nvPicPr>
          <p:cNvPr id="23554" name="Picture 2" descr="рис">
            <a:extLst>
              <a:ext uri="{FF2B5EF4-FFF2-40B4-BE49-F238E27FC236}">
                <a16:creationId xmlns:a16="http://schemas.microsoft.com/office/drawing/2014/main" id="{992C8B23-7CE3-36A9-A373-01CA9D408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47" y="3507685"/>
            <a:ext cx="2986088" cy="9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рис">
            <a:extLst>
              <a:ext uri="{FF2B5EF4-FFF2-40B4-BE49-F238E27FC236}">
                <a16:creationId xmlns:a16="http://schemas.microsoft.com/office/drawing/2014/main" id="{AADE1325-9375-8857-2025-42C5D0782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45" y="4073036"/>
            <a:ext cx="4218109" cy="137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072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A35370-ED6C-52E8-A0EA-EB1159AA0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В многомерном случае по аналогичным рассуждениям производная превращается в градиент, а вторая производная превращается в гессиан</a:t>
            </a:r>
          </a:p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(здесь 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гессиан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— матрица вторых производных или матрица Гессе). </a:t>
            </a:r>
          </a:p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Поэтому в формуле появится обратная матрица.</a:t>
            </a:r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FD23B1-2797-6328-7EF3-9F3392FCC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Для многомерного случая формула выглядит следующим образом:</a:t>
            </a:r>
          </a:p>
          <a:p>
            <a:endParaRPr lang="ru-RU" dirty="0">
              <a:solidFill>
                <a:srgbClr val="313131"/>
              </a:solidFill>
              <a:latin typeface="Open Sans" panose="020B0606030504020204" pitchFamily="34" charset="0"/>
            </a:endParaRPr>
          </a:p>
          <a:p>
            <a:endParaRPr lang="ru-RU" dirty="0">
              <a:solidFill>
                <a:srgbClr val="313131"/>
              </a:solidFill>
              <a:latin typeface="Open Sans" panose="020B0606030504020204" pitchFamily="34" charset="0"/>
            </a:endParaRPr>
          </a:p>
          <a:p>
            <a:endParaRPr lang="ru-RU" dirty="0">
              <a:solidFill>
                <a:srgbClr val="313131"/>
              </a:solidFill>
              <a:latin typeface="Open Sans" panose="020B0606030504020204" pitchFamily="34" charset="0"/>
            </a:endParaRPr>
          </a:p>
          <a:p>
            <a:endParaRPr lang="ru-KZ" dirty="0"/>
          </a:p>
        </p:txBody>
      </p:sp>
      <p:pic>
        <p:nvPicPr>
          <p:cNvPr id="24578" name="Picture 2" descr="рис">
            <a:extLst>
              <a:ext uri="{FF2B5EF4-FFF2-40B4-BE49-F238E27FC236}">
                <a16:creationId xmlns:a16="http://schemas.microsoft.com/office/drawing/2014/main" id="{7898FA51-1402-03C0-0378-0CBB263A4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476" y="3076239"/>
            <a:ext cx="5531285" cy="70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рис">
            <a:extLst>
              <a:ext uri="{FF2B5EF4-FFF2-40B4-BE49-F238E27FC236}">
                <a16:creationId xmlns:a16="http://schemas.microsoft.com/office/drawing/2014/main" id="{33BBFD0D-3C10-9396-5BA3-F177AA3C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984" y="4001294"/>
            <a:ext cx="4691575" cy="7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993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1B24BA-41C2-34C4-43EA-F64574014C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5154051" cy="4423181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Можно заметить, что эта формула совпадает с формулой для градиентного спуска, но вместо умножения на</a:t>
            </a:r>
            <a:r>
              <a:rPr lang="ru-RU" b="0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ru-RU" b="0" i="1" dirty="0" err="1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learning</a:t>
            </a:r>
            <a:r>
              <a:rPr lang="ru-RU" b="0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1" dirty="0" err="1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rate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используется умножение на 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обратную матрицу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к гессиану. </a:t>
            </a:r>
          </a:p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Благодаря этому функция может сходиться за меньшее количество итераций, т.к. мы учитываем информация о 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выпуклости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функции через гессиан.</a:t>
            </a:r>
            <a:endParaRPr lang="ru-KZ" dirty="0"/>
          </a:p>
        </p:txBody>
      </p:sp>
      <p:pic>
        <p:nvPicPr>
          <p:cNvPr id="25602" name="Picture 2" descr="рис">
            <a:extLst>
              <a:ext uri="{FF2B5EF4-FFF2-40B4-BE49-F238E27FC236}">
                <a16:creationId xmlns:a16="http://schemas.microsoft.com/office/drawing/2014/main" id="{BC744480-251F-D9D1-CC50-A72FEFFDCD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3523" y="2141453"/>
            <a:ext cx="3066554" cy="343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59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068D1A-0394-153A-A4AF-E1D4B12B8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spcBef>
                <a:spcPts val="1500"/>
              </a:spcBef>
            </a:pP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Метод Ньютона в многомерном случае (с гессианом) работает быстрее градиентного спуска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, если считать в количестве итераций. </a:t>
            </a:r>
          </a:p>
          <a:p>
            <a:pPr algn="l">
              <a:spcBef>
                <a:spcPts val="1500"/>
              </a:spcBef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На практике обратный гессиан не считают, а вычисляют приблизительно с помощью отдельных алгоритмов. </a:t>
            </a:r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737127-09D7-F9AF-472A-2E759D646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spcBef>
                <a:spcPts val="1500"/>
              </a:spcBef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Поэтому этот метод не очень часто используется, так как вычисление обратного гессиана занимает больше времени, которое можно сэкономить за счёт быстрой сходимости.</a:t>
            </a:r>
          </a:p>
          <a:p>
            <a:pPr algn="l">
              <a:spcBef>
                <a:spcPts val="1500"/>
              </a:spcBef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Методы, которые используют и градиент, и гессиан, называются 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методами второго порядка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8957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97BB1-0407-280F-AB61-A64A2BD93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81146" cy="1325563"/>
          </a:xfrm>
        </p:spPr>
        <p:txBody>
          <a:bodyPr>
            <a:noAutofit/>
          </a:bodyPr>
          <a:lstStyle/>
          <a:p>
            <a:r>
              <a:rPr lang="ru-RU" sz="4000" b="1" i="0" dirty="0">
                <a:solidFill>
                  <a:srgbClr val="181818"/>
                </a:solidFill>
                <a:effectLst/>
                <a:latin typeface="Mont"/>
              </a:rPr>
              <a:t>Метод отжига </a:t>
            </a:r>
            <a:r>
              <a:rPr lang="en-US" sz="4000" dirty="0"/>
              <a:t>Simulated Annealing</a:t>
            </a:r>
            <a:endParaRPr lang="ru-KZ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9D00F-487F-3738-D92D-05511CBD0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Рассмотрим ещё один метод — 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метод отжига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Отметим, что градиентный спуск хорош, но работает очень плохо, если у функции много 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локальных минимумов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Ниже проиллюстрирована работа метода отжига:</a:t>
            </a:r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AA20BC-02AB-AEDE-BFA9-36D3A36A3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86099"/>
            <a:ext cx="5181600" cy="119575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Идея заключается в том, чтобы позволить значению функции в точке иногда ухудшаться.</a:t>
            </a:r>
            <a:endParaRPr lang="ru-KZ" dirty="0"/>
          </a:p>
        </p:txBody>
      </p:sp>
      <p:pic>
        <p:nvPicPr>
          <p:cNvPr id="26626" name="Picture 2" descr="gif">
            <a:extLst>
              <a:ext uri="{FF2B5EF4-FFF2-40B4-BE49-F238E27FC236}">
                <a16:creationId xmlns:a16="http://schemas.microsoft.com/office/drawing/2014/main" id="{B5B9CDAD-0862-EFB3-F85F-2B9EC2611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9346"/>
            <a:ext cx="47625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102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2C563-9341-69E3-F584-A48F27971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4998720" cy="1247232"/>
          </a:xfrm>
        </p:spPr>
        <p:txBody>
          <a:bodyPr>
            <a:normAutofit/>
          </a:bodyPr>
          <a:lstStyle/>
          <a:p>
            <a:r>
              <a:rPr lang="ru-RU" sz="4000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Алгоритм следующий:</a:t>
            </a:r>
            <a:endParaRPr lang="ru-KZ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223714-B8C9-41A5-4F67-C31A2F990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Выбираем начальную точку 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x</a:t>
            </a:r>
            <a:r>
              <a:rPr lang="ru-RU" b="1" i="1" baseline="3000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(0)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, и назначаем номер итерации 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k = 0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На каждом этапе случайно выбираем 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x</a:t>
            </a:r>
            <a:r>
              <a:rPr lang="ru-RU" b="1" i="1" baseline="3000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*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из окрестности 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x</a:t>
            </a:r>
            <a:r>
              <a:rPr lang="ru-RU" b="1" i="1" baseline="3000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(k)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Если</a:t>
            </a:r>
            <a:endParaRPr lang="en-US" b="0" i="0" dirty="0">
              <a:solidFill>
                <a:srgbClr val="313131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endParaRPr lang="en-US" dirty="0">
              <a:solidFill>
                <a:srgbClr val="313131"/>
              </a:solidFill>
              <a:latin typeface="Open Sans" panose="020B0606030504020204" pitchFamily="34" charset="0"/>
            </a:endParaRPr>
          </a:p>
          <a:p>
            <a:pPr marL="0" indent="0" algn="l">
              <a:buNone/>
            </a:pPr>
            <a:endParaRPr lang="ru-RU" b="1" i="1" dirty="0">
              <a:solidFill>
                <a:srgbClr val="313131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endParaRPr lang="ru-RU" b="1" i="1" dirty="0">
              <a:solidFill>
                <a:srgbClr val="313131"/>
              </a:solidFill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ru-RU" b="1" i="1" dirty="0" err="1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c</a:t>
            </a:r>
            <a:r>
              <a:rPr lang="ru-RU" b="1" i="1" baseline="-25000" dirty="0" err="1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k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— параметр, определяющий, на сколько значение функции может ухудшаться.</a:t>
            </a:r>
          </a:p>
          <a:p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31B073-7607-ECD1-EE3F-9F384CEE2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051" y="1836291"/>
            <a:ext cx="4937760" cy="433525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Метод называется так, потому что симулирует физический процесс отжига, 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когда металл медленно охлаждается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Поэтому часто в контексте этой задачи вместо «функция» говорят «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температура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».</a:t>
            </a:r>
            <a:endParaRPr lang="en-US" b="0" i="0" dirty="0">
              <a:solidFill>
                <a:srgbClr val="313131"/>
              </a:solidFill>
              <a:effectLst/>
              <a:latin typeface="Open Sans" panose="020B0606030504020204" pitchFamily="34" charset="0"/>
            </a:endParaRPr>
          </a:p>
          <a:p>
            <a:pPr algn="l">
              <a:spcBef>
                <a:spcPts val="1500"/>
              </a:spcBef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Применяя этот метод предстоит ответить на два вопроса:</a:t>
            </a:r>
            <a:b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</a:br>
            <a:r>
              <a:rPr lang="ru-RU" b="0" i="0" dirty="0">
                <a:solidFill>
                  <a:srgbClr val="313131"/>
                </a:solidFill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Как выбираем </a:t>
            </a:r>
            <a:r>
              <a:rPr lang="ru-RU" b="1" i="1" dirty="0">
                <a:solidFill>
                  <a:srgbClr val="313131"/>
                </a:solidFill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x</a:t>
            </a:r>
            <a:r>
              <a:rPr lang="ru-RU" b="1" i="1" baseline="30000" dirty="0">
                <a:solidFill>
                  <a:srgbClr val="313131"/>
                </a:solidFill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*</a:t>
            </a:r>
            <a:r>
              <a:rPr lang="ru-RU" b="0" i="0" dirty="0">
                <a:solidFill>
                  <a:srgbClr val="313131"/>
                </a:solidFill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?</a:t>
            </a:r>
            <a:br>
              <a:rPr lang="ru-RU" b="0" i="0" dirty="0">
                <a:solidFill>
                  <a:srgbClr val="313131"/>
                </a:solidFill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</a:br>
            <a:r>
              <a:rPr lang="ru-RU" b="0" i="0" dirty="0">
                <a:solidFill>
                  <a:srgbClr val="313131"/>
                </a:solidFill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Как выбираем </a:t>
            </a:r>
            <a:r>
              <a:rPr lang="ru-RU" b="1" i="1" dirty="0" err="1">
                <a:solidFill>
                  <a:srgbClr val="313131"/>
                </a:solidFill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c</a:t>
            </a:r>
            <a:r>
              <a:rPr lang="ru-RU" b="1" i="1" baseline="-25000" dirty="0" err="1">
                <a:solidFill>
                  <a:srgbClr val="313131"/>
                </a:solidFill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k</a:t>
            </a:r>
            <a:r>
              <a:rPr lang="ru-RU" b="0" i="0" dirty="0">
                <a:solidFill>
                  <a:srgbClr val="313131"/>
                </a:solidFill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?</a:t>
            </a:r>
          </a:p>
          <a:p>
            <a:pPr algn="l">
              <a:spcBef>
                <a:spcPts val="1500"/>
              </a:spcBef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Как правило, оба выбираются случайно. </a:t>
            </a:r>
          </a:p>
          <a:p>
            <a:pPr algn="l">
              <a:spcBef>
                <a:spcPts val="1500"/>
              </a:spcBef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Главное: </a:t>
            </a:r>
            <a:r>
              <a:rPr lang="ru-RU" b="0" i="1" dirty="0" err="1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c</a:t>
            </a:r>
            <a:r>
              <a:rPr lang="ru-RU" b="0" i="1" baseline="-25000" dirty="0" err="1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k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должно сходиться к нулю.</a:t>
            </a:r>
          </a:p>
          <a:p>
            <a:endParaRPr lang="ru-KZ" dirty="0"/>
          </a:p>
        </p:txBody>
      </p:sp>
      <p:pic>
        <p:nvPicPr>
          <p:cNvPr id="27650" name="Picture 2" descr="рис">
            <a:extLst>
              <a:ext uri="{FF2B5EF4-FFF2-40B4-BE49-F238E27FC236}">
                <a16:creationId xmlns:a16="http://schemas.microsoft.com/office/drawing/2014/main" id="{B5623C63-5887-FC1D-53FD-E22F96268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74" y="3638210"/>
            <a:ext cx="5814646" cy="4384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710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BCEA6F-299D-3404-44C7-898EBC2644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313131"/>
                </a:solidFill>
                <a:effectLst/>
                <a:highlight>
                  <a:srgbClr val="00FF00"/>
                </a:highlight>
                <a:latin typeface="Open Sans" panose="020B0606030504020204" pitchFamily="34" charset="0"/>
              </a:rPr>
              <a:t>Плюсы метода отжига:</a:t>
            </a:r>
            <a:endParaRPr lang="en-US" b="1" i="0" dirty="0">
              <a:solidFill>
                <a:srgbClr val="313131"/>
              </a:solidFill>
              <a:effectLst/>
              <a:highlight>
                <a:srgbClr val="00FF00"/>
              </a:highlight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Не использует градиент.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Можно использовать даже для дискретных функций.</a:t>
            </a:r>
          </a:p>
          <a:p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4B3CD9-E44B-CACD-0BCF-A3BB5D0216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313131"/>
                </a:solidFill>
                <a:effectLst/>
                <a:highlight>
                  <a:srgbClr val="FF0000"/>
                </a:highlight>
                <a:latin typeface="Open Sans" panose="020B0606030504020204" pitchFamily="34" charset="0"/>
              </a:rPr>
              <a:t>Минусы метода отжига:</a:t>
            </a:r>
            <a:endParaRPr lang="en-US" b="1" i="0" dirty="0">
              <a:solidFill>
                <a:srgbClr val="313131"/>
              </a:solidFill>
              <a:effectLst/>
              <a:highlight>
                <a:srgbClr val="FF0000"/>
              </a:highlight>
              <a:latin typeface="Open Sans" panose="020B0606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Сложно </a:t>
            </a:r>
            <a:r>
              <a:rPr lang="ru-RU" b="0" i="1" dirty="0" err="1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тюнить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Нет гарантий сходимости.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597405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B3BD0-6A21-8B84-9AC9-D4812A7D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181818"/>
                </a:solidFill>
                <a:effectLst/>
                <a:latin typeface="Mont"/>
              </a:rPr>
              <a:t>Заключение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BE0C4E-2B66-F092-4C72-913B48C54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В этом модуле мы рассмотрели спектр задач 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оптимизации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b="0" i="0" dirty="0">
              <a:solidFill>
                <a:srgbClr val="313131"/>
              </a:solidFill>
              <a:effectLst/>
              <a:latin typeface="Open Sans" panose="020B0606030504020204" pitchFamily="34" charset="0"/>
            </a:endParaRPr>
          </a:p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И увидели, что знать, 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КАК РЕШАТЬ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задачи, — не так важно. </a:t>
            </a:r>
          </a:p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Намного важнее знать, 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КАК СФОРМУЛИРОВАТЬ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задачу и 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КАКОЙ АЛГОРИТМ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к ней применить. </a:t>
            </a:r>
          </a:p>
          <a:p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А всё остальное, как правило, уже реализовано.</a:t>
            </a:r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42E737-031B-5A33-78E4-C315B1703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39615"/>
            <a:ext cx="5181600" cy="57373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spcBef>
                <a:spcPts val="1500"/>
              </a:spcBef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Важно представлять, какие 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методы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 оптимизации подходят для решения той или иной задачи. </a:t>
            </a:r>
          </a:p>
          <a:p>
            <a:pPr algn="l">
              <a:spcBef>
                <a:spcPts val="1500"/>
              </a:spcBef>
            </a:pPr>
            <a:r>
              <a:rPr lang="ru-RU" b="0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Например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, если 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функция выпукла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, то 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метод Ньютона или градиентный спуск её решат на 100%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algn="l">
              <a:spcBef>
                <a:spcPts val="1500"/>
              </a:spcBef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Если задача требует </a:t>
            </a:r>
            <a:r>
              <a:rPr lang="ru-RU" b="1" i="1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длительных расчётов — то только градиентный спуск.</a:t>
            </a:r>
          </a:p>
          <a:p>
            <a:pPr algn="l">
              <a:spcBef>
                <a:spcPts val="1500"/>
              </a:spcBef>
            </a:pP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Из примеров задач вы могли заметить, что оптимизация — это </a:t>
            </a:r>
            <a:r>
              <a:rPr lang="ru-RU" b="1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универсальный инструмент</a:t>
            </a:r>
            <a:r>
              <a:rPr lang="ru-RU" b="0" i="0" dirty="0">
                <a:solidFill>
                  <a:srgbClr val="313131"/>
                </a:solidFill>
                <a:effectLst/>
                <a:latin typeface="Open Sans" panose="020B0606030504020204" pitchFamily="34" charset="0"/>
              </a:rPr>
              <a:t>, который позволяет решить большой спектр задач.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46768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6FC1E-8094-70BD-0567-72A69A5DF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408EFF"/>
                </a:solidFill>
                <a:effectLst/>
                <a:latin typeface="inherit"/>
              </a:rPr>
              <a:t>Закрепим знания!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F35E26-D95F-D0B2-3246-CBA260E1B2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1</a:t>
            </a:r>
            <a:r>
              <a:rPr lang="ru-RU" b="1" i="1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. Какой алгоритм лучше использовать при минимизации функции </a:t>
            </a:r>
            <a:r>
              <a:rPr lang="ru-RU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endParaRPr lang="en-US" dirty="0">
              <a:solidFill>
                <a:srgbClr val="222222"/>
              </a:solidFill>
              <a:latin typeface="Open Sans" panose="020B0606030504020204" pitchFamily="34" charset="0"/>
            </a:endParaRPr>
          </a:p>
          <a:p>
            <a:endParaRPr lang="ru-RU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r>
              <a:rPr lang="ru-RU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при условии, что 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x+y</a:t>
            </a:r>
            <a:r>
              <a:rPr lang="en-US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&lt;20?</a:t>
            </a:r>
          </a:p>
          <a:p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D775E2-3D73-5AA1-42D6-8C0EDC8D65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2. </a:t>
            </a:r>
            <a:r>
              <a:rPr lang="ru-RU" b="1" i="1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Какой алгоритм лучше использовать при минимизации функции потерь линейной регрессии на </a:t>
            </a:r>
            <a:r>
              <a:rPr lang="en-US" b="1" i="1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1000</a:t>
            </a:r>
            <a:r>
              <a:rPr lang="ru-RU" b="1" i="1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 параметров?</a:t>
            </a:r>
            <a:endParaRPr lang="ru-KZ" b="1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0E7B50-F93F-8F50-96EA-28C61DDF4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55" y="2822514"/>
            <a:ext cx="3048387" cy="39996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E1FD7896-DFEA-230A-8644-04F2CAE1A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109" y="4391765"/>
            <a:ext cx="440641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Градиентный спуск</a:t>
            </a:r>
            <a:endParaRPr kumimoji="0" lang="ru-KZ" altLang="ru-K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Метод Ньютона</a:t>
            </a:r>
            <a:endParaRPr kumimoji="0" lang="ru-KZ" altLang="ru-K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Метод множителей Лагранжа </a:t>
            </a:r>
            <a:endParaRPr kumimoji="0" lang="ru-KZ" altLang="ru-K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Метод отжига</a:t>
            </a:r>
            <a:endParaRPr kumimoji="0" lang="ru-KZ" altLang="ru-K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00CA5C5B-3CA5-154D-712D-E0CEAD43F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2347" y="4391764"/>
            <a:ext cx="440641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Градиентный спуск</a:t>
            </a:r>
            <a:endParaRPr kumimoji="0" lang="ru-KZ" altLang="ru-K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Метод Ньютона</a:t>
            </a:r>
            <a:endParaRPr kumimoji="0" lang="ru-KZ" altLang="ru-K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Метод множителей Лагранжа </a:t>
            </a:r>
            <a:endParaRPr kumimoji="0" lang="ru-KZ" altLang="ru-K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Метод отжига</a:t>
            </a:r>
            <a:endParaRPr kumimoji="0" lang="ru-KZ" altLang="ru-K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185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F9A3917-C494-5098-2578-80DDF06B97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3. Какой алгоритм лучше использовать, чтобы найти минимум функции</a:t>
            </a:r>
            <a:endParaRPr lang="en-US" b="1" i="1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F0DC30-6B26-B6D0-2BE0-8959143908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4. Какой алгоритм лучше использовать при минимизации функции</a:t>
            </a:r>
            <a:endParaRPr lang="en-US" b="1" i="1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  <a:p>
            <a:endParaRPr lang="en-US" b="1" i="1" dirty="0">
              <a:solidFill>
                <a:srgbClr val="222222"/>
              </a:solidFill>
              <a:latin typeface="Open Sans" panose="020B0606030504020204" pitchFamily="34" charset="0"/>
            </a:endParaRPr>
          </a:p>
          <a:p>
            <a:r>
              <a:rPr lang="ru-RU" b="1" i="1" dirty="0"/>
              <a:t>Если </a:t>
            </a:r>
            <a:r>
              <a:rPr lang="en-US" b="1" i="1" dirty="0"/>
              <a:t>x, y, z </a:t>
            </a:r>
            <a:r>
              <a:rPr lang="ru-RU" b="1" i="1" dirty="0"/>
              <a:t>натуральные и меньше 1000?</a:t>
            </a:r>
          </a:p>
          <a:p>
            <a:endParaRPr lang="ru-K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BB3957-C5BE-7E75-005D-00A709F40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52" y="3012214"/>
            <a:ext cx="3420947" cy="6193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D5A490-8895-BB5F-0240-38AC3ABB7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483" y="2821406"/>
            <a:ext cx="4538132" cy="381615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77D6A275-11B7-8AF9-434A-78330E17D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109" y="4391765"/>
            <a:ext cx="440641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Градиентный спуск</a:t>
            </a:r>
            <a:endParaRPr kumimoji="0" lang="ru-KZ" altLang="ru-K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Метод Ньютона</a:t>
            </a:r>
            <a:endParaRPr kumimoji="0" lang="ru-KZ" altLang="ru-K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Метод множителей Лагранжа </a:t>
            </a:r>
            <a:endParaRPr kumimoji="0" lang="ru-KZ" altLang="ru-K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Метод отжига</a:t>
            </a:r>
            <a:endParaRPr kumimoji="0" lang="ru-KZ" altLang="ru-K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F4E7F4CB-9433-8D71-040D-A821C8E07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8308" y="4391765"/>
            <a:ext cx="440641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Градиентный спуск</a:t>
            </a:r>
            <a:endParaRPr kumimoji="0" lang="ru-KZ" altLang="ru-K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Метод Ньютона</a:t>
            </a:r>
            <a:endParaRPr kumimoji="0" lang="ru-KZ" altLang="ru-K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Метод множителей Лагранжа </a:t>
            </a:r>
            <a:endParaRPr kumimoji="0" lang="ru-KZ" altLang="ru-K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Метод отжига</a:t>
            </a:r>
            <a:endParaRPr kumimoji="0" lang="ru-KZ" altLang="ru-KZ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2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A92CE-638D-B518-5046-6974E5AA1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3877968"/>
            <a:ext cx="4574628" cy="239871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400" b="1" i="1" dirty="0">
                <a:effectLst/>
                <a:highlight>
                  <a:srgbClr val="00FF00"/>
                </a:highlight>
                <a:latin typeface="Open Sans" panose="020B0606030504020204" pitchFamily="34" charset="0"/>
              </a:rPr>
              <a:t>Задачу на нахождение максимума можно свести к задаче на нахождение минимума</a:t>
            </a:r>
            <a:r>
              <a:rPr lang="ru-RU" sz="2400" b="0" i="0" dirty="0">
                <a:effectLst/>
                <a:latin typeface="Open Sans" panose="020B0606030504020204" pitchFamily="34" charset="0"/>
              </a:rPr>
              <a:t>, </a:t>
            </a:r>
            <a:br>
              <a:rPr lang="ru-RU" sz="2400" b="0" i="0" dirty="0">
                <a:effectLst/>
                <a:latin typeface="Open Sans" panose="020B0606030504020204" pitchFamily="34" charset="0"/>
              </a:rPr>
            </a:br>
            <a:r>
              <a:rPr lang="ru-RU" sz="2400" b="0" i="0" dirty="0">
                <a:effectLst/>
                <a:latin typeface="Open Sans" panose="020B0606030504020204" pitchFamily="34" charset="0"/>
              </a:rPr>
              <a:t>т.к. максимум функции соответствует минимуму функции </a:t>
            </a:r>
            <a:r>
              <a:rPr lang="ru-RU" sz="2400" b="1" i="0" dirty="0">
                <a:effectLst/>
                <a:latin typeface="Open Sans" panose="020B0606030504020204" pitchFamily="34" charset="0"/>
              </a:rPr>
              <a:t>со знаком </a:t>
            </a:r>
            <a:r>
              <a:rPr lang="ru-RU" sz="2400" b="1" i="1" dirty="0">
                <a:effectLst/>
                <a:latin typeface="Open Sans" panose="020B0606030504020204" pitchFamily="34" charset="0"/>
              </a:rPr>
              <a:t>минус</a:t>
            </a:r>
            <a:endParaRPr lang="ru-KZ" sz="2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912DA5-9F50-ABC9-D778-4597552F7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877967"/>
            <a:ext cx="5723021" cy="2398713"/>
          </a:xfrm>
        </p:spPr>
        <p:txBody>
          <a:bodyPr anchor="ctr">
            <a:normAutofit/>
          </a:bodyPr>
          <a:lstStyle/>
          <a:p>
            <a:r>
              <a:rPr lang="ru-RU" sz="2000" b="0" i="0" dirty="0">
                <a:effectLst/>
                <a:latin typeface="Open Sans" panose="020B0606030504020204" pitchFamily="34" charset="0"/>
              </a:rPr>
              <a:t> В этом модуле мы будем говорить только о </a:t>
            </a:r>
            <a:r>
              <a:rPr lang="ru-RU" sz="2000" b="1" i="0" dirty="0">
                <a:effectLst/>
                <a:latin typeface="Open Sans" panose="020B0606030504020204" pitchFamily="34" charset="0"/>
              </a:rPr>
              <a:t>минимизации</a:t>
            </a:r>
            <a:r>
              <a:rPr lang="ru-RU" sz="2000" b="0" i="0" dirty="0"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ru-RU" sz="2000" b="0" i="0" dirty="0">
                <a:effectLst/>
                <a:latin typeface="Open Sans" panose="020B0606030504020204" pitchFamily="34" charset="0"/>
              </a:rPr>
              <a:t>Формулировка достаточно общая, но за счёт такой общей постановки задачи её применение встречается во всех областях, где есть математика.</a:t>
            </a:r>
            <a:endParaRPr lang="ru-KZ" sz="2000" dirty="0"/>
          </a:p>
        </p:txBody>
      </p:sp>
      <p:pic>
        <p:nvPicPr>
          <p:cNvPr id="4" name="Picture 2" descr="рис">
            <a:extLst>
              <a:ext uri="{FF2B5EF4-FFF2-40B4-BE49-F238E27FC236}">
                <a16:creationId xmlns:a16="http://schemas.microsoft.com/office/drawing/2014/main" id="{48B4F6CC-269F-E8A5-F224-7532D83E7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8955" y="1150980"/>
            <a:ext cx="9875259" cy="12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5091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9F755-5C87-CB2B-EC74-94C90D97F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494" y="373488"/>
            <a:ext cx="4055012" cy="736282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Шпаргалка:</a:t>
            </a:r>
            <a:br>
              <a:rPr lang="ru-RU" sz="3600" b="1" dirty="0"/>
            </a:br>
            <a:r>
              <a:rPr lang="ru-RU" sz="3600" b="1" dirty="0"/>
              <a:t>Когда используется…</a:t>
            </a:r>
            <a:endParaRPr lang="ru-KZ" sz="3600" b="1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4B76A8-495B-BED9-A8D4-38A1B9AA3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253208"/>
            <a:ext cx="4937760" cy="4487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Метод множителей Лагранжа</a:t>
            </a:r>
            <a:endParaRPr lang="ru-KZ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C54EAD-372C-BEE4-48BE-6E22DED4E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1845386"/>
            <a:ext cx="4937760" cy="44938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/>
              <a:t>Когда требуется </a:t>
            </a:r>
            <a:r>
              <a:rPr lang="ru-RU" b="1" dirty="0"/>
              <a:t>минимизировать (или максимизировать) функцию при наличии ограничений</a:t>
            </a:r>
            <a:r>
              <a:rPr lang="ru-RU" dirty="0"/>
              <a:t> в виде уравнений.</a:t>
            </a:r>
          </a:p>
          <a:p>
            <a:r>
              <a:rPr lang="ru-RU" b="1" dirty="0"/>
              <a:t>Примеры задач:</a:t>
            </a:r>
          </a:p>
          <a:p>
            <a:pPr lvl="1"/>
            <a:r>
              <a:rPr lang="ru-RU" dirty="0"/>
              <a:t>✅ Минимизация квадратичной функции с линейным ограничением</a:t>
            </a:r>
          </a:p>
          <a:p>
            <a:r>
              <a:rPr lang="ru-RU" b="1" dirty="0"/>
              <a:t>Почему используем?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Подходит для задач с </a:t>
            </a:r>
            <a:r>
              <a:rPr lang="ru-RU" b="1" dirty="0"/>
              <a:t>жёсткими ограничениями</a:t>
            </a:r>
            <a:r>
              <a:rPr lang="ru-RU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Работает хорошо для </a:t>
            </a:r>
            <a:r>
              <a:rPr lang="ru-RU" b="1" dirty="0"/>
              <a:t>малого числа переменных</a:t>
            </a:r>
            <a:r>
              <a:rPr lang="ru-RU" dirty="0"/>
              <a:t>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212856A-6D1B-AEA8-8D8D-937436CD2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1253208"/>
            <a:ext cx="4937760" cy="4487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Градиентный спуск</a:t>
            </a:r>
            <a:endParaRPr lang="ru-KZ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ACC73FDF-4F27-0EF2-FBD1-E6ADE06B8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1845387"/>
            <a:ext cx="4937760" cy="436198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/>
              <a:t>Это </a:t>
            </a:r>
            <a:r>
              <a:rPr lang="ru-RU" b="1" dirty="0"/>
              <a:t>универсальный метод оптимизации</a:t>
            </a:r>
            <a:r>
              <a:rPr lang="ru-RU" dirty="0"/>
              <a:t>, который применяется для </a:t>
            </a:r>
            <a:r>
              <a:rPr lang="ru-RU" b="1" dirty="0"/>
              <a:t>минимизации функций потерь</a:t>
            </a:r>
          </a:p>
          <a:p>
            <a:r>
              <a:rPr lang="ru-RU" b="1" dirty="0"/>
              <a:t>Примеры задач:</a:t>
            </a:r>
          </a:p>
          <a:p>
            <a:pPr lvl="1"/>
            <a:r>
              <a:rPr lang="ru-RU" dirty="0"/>
              <a:t>✅ Минимизация функции потерь в задачах МО</a:t>
            </a:r>
          </a:p>
          <a:p>
            <a:pPr lvl="1"/>
            <a:r>
              <a:rPr lang="ru-RU" dirty="0"/>
              <a:t>✅ Обучение нейросетей (обновление весов с помощью градиентного спуска).</a:t>
            </a:r>
          </a:p>
          <a:p>
            <a:r>
              <a:rPr lang="ru-RU" b="1" dirty="0"/>
              <a:t>Почему используем?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Работает в </a:t>
            </a:r>
            <a:r>
              <a:rPr lang="ru-RU" b="1" dirty="0"/>
              <a:t>высоких размерностях</a:t>
            </a:r>
            <a:r>
              <a:rPr lang="ru-RU" dirty="0"/>
              <a:t> (много параметров).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Используется в </a:t>
            </a:r>
            <a:r>
              <a:rPr lang="ru-RU" b="1" dirty="0"/>
              <a:t>машинном обучении, компьютерном зрении и NLP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386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AF3AC-1CB8-4CDC-4DEC-1EEC0974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614" y="531132"/>
            <a:ext cx="4937761" cy="495911"/>
          </a:xfrm>
        </p:spPr>
        <p:txBody>
          <a:bodyPr>
            <a:noAutofit/>
          </a:bodyPr>
          <a:lstStyle/>
          <a:p>
            <a:r>
              <a:rPr lang="ru-RU" sz="3200" b="1" dirty="0"/>
              <a:t>Шпаргалка:</a:t>
            </a:r>
            <a:br>
              <a:rPr lang="ru-RU" sz="3200" b="1" dirty="0"/>
            </a:br>
            <a:r>
              <a:rPr lang="ru-RU" sz="3200" b="1" dirty="0"/>
              <a:t>Когда используется</a:t>
            </a:r>
            <a:endParaRPr lang="ru-KZ" sz="3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D1706A-AE0B-D328-0DC1-30039E020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239382"/>
            <a:ext cx="4937760" cy="4223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Метод Ньютона</a:t>
            </a:r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2AC971-9014-4863-6A56-71F7BDF28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1782567"/>
            <a:ext cx="4937760" cy="454430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Применяется, когда функция </a:t>
            </a:r>
            <a:r>
              <a:rPr lang="ru-RU" b="1" dirty="0"/>
              <a:t>гладкая</a:t>
            </a:r>
            <a:r>
              <a:rPr lang="ru-RU" dirty="0"/>
              <a:t>, а также когда нужно найти </a:t>
            </a:r>
            <a:r>
              <a:rPr lang="ru-RU" b="1" dirty="0"/>
              <a:t>корни уравнения или минимум функции</a:t>
            </a:r>
            <a:r>
              <a:rPr lang="ru-RU" dirty="0"/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Метод использует </a:t>
            </a:r>
            <a:r>
              <a:rPr lang="ru-RU" b="1" dirty="0"/>
              <a:t>вторую производную (гессиан)</a:t>
            </a:r>
            <a:r>
              <a:rPr lang="ru-RU" dirty="0"/>
              <a:t>, что позволяет быстрее сходиться к минимуму.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Примеры задач: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✅ Поиск минимума сложной функции, где нужно найти несколько производных.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✅ Нахождение корня уравнения</a:t>
            </a:r>
          </a:p>
          <a:p>
            <a:pPr>
              <a:lnSpc>
                <a:spcPct val="110000"/>
              </a:lnSpc>
            </a:pPr>
            <a:r>
              <a:rPr lang="ru-RU" b="1" dirty="0"/>
              <a:t>Почему используем?</a:t>
            </a:r>
            <a:endParaRPr lang="ru-RU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/>
              <a:t>Работает лучше, чем градиентный спуск, </a:t>
            </a:r>
            <a:r>
              <a:rPr lang="ru-RU" b="1" dirty="0"/>
              <a:t>при малом числе параметров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KZ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F57C6B-171A-8671-340B-3FEE3CA56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60" y="1239382"/>
            <a:ext cx="4937760" cy="4223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Метод отжига (</a:t>
            </a:r>
            <a:r>
              <a:rPr lang="en-US" dirty="0"/>
              <a:t>Simulated Annealing)</a:t>
            </a:r>
            <a:endParaRPr lang="ru-KZ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E8AB2C-AF5E-7474-54A2-BE4B8ABBA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1874083"/>
            <a:ext cx="4937760" cy="454430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/>
              <a:t>Метод отжига используется для </a:t>
            </a:r>
            <a:r>
              <a:rPr lang="ru-RU" b="1" dirty="0"/>
              <a:t>комбинаторных задач</a:t>
            </a:r>
            <a:r>
              <a:rPr lang="ru-RU" dirty="0"/>
              <a:t>, где:</a:t>
            </a:r>
          </a:p>
          <a:p>
            <a:pPr lvl="1"/>
            <a:r>
              <a:rPr lang="ru-RU" dirty="0"/>
              <a:t>✅ Функция имеет </a:t>
            </a:r>
            <a:r>
              <a:rPr lang="ru-RU" b="1" dirty="0"/>
              <a:t>много локальных минимумов</a:t>
            </a:r>
            <a:r>
              <a:rPr lang="ru-RU" dirty="0"/>
              <a:t>.</a:t>
            </a:r>
          </a:p>
          <a:p>
            <a:pPr lvl="1"/>
            <a:r>
              <a:rPr lang="ru-RU" dirty="0"/>
              <a:t>✅ Переменные </a:t>
            </a:r>
            <a:r>
              <a:rPr lang="ru-RU" b="1" dirty="0"/>
              <a:t>дискретные (натуральные числа, целые значения)</a:t>
            </a:r>
            <a:r>
              <a:rPr lang="ru-RU" dirty="0"/>
              <a:t>.</a:t>
            </a:r>
          </a:p>
          <a:p>
            <a:pPr lvl="1"/>
            <a:r>
              <a:rPr lang="ru-RU" dirty="0"/>
              <a:t>✅ Поиск точного решения </a:t>
            </a:r>
            <a:r>
              <a:rPr lang="ru-RU" b="1" dirty="0"/>
              <a:t>невозможен из-за большого размера пространства</a:t>
            </a:r>
            <a:r>
              <a:rPr lang="ru-RU" dirty="0"/>
              <a:t>.</a:t>
            </a:r>
          </a:p>
          <a:p>
            <a:r>
              <a:rPr lang="ru-RU" dirty="0"/>
              <a:t>Метод имитирует процесс </a:t>
            </a:r>
            <a:r>
              <a:rPr lang="ru-RU" b="1" dirty="0"/>
              <a:t>нагрева и охлаждения металла</a:t>
            </a:r>
            <a:r>
              <a:rPr lang="ru-RU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Сначала </a:t>
            </a:r>
            <a:r>
              <a:rPr lang="ru-RU" b="1" dirty="0"/>
              <a:t>исследует пространство</a:t>
            </a:r>
            <a:r>
              <a:rPr lang="ru-RU" dirty="0"/>
              <a:t> (принимает даже худшие решения).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Затем </a:t>
            </a:r>
            <a:r>
              <a:rPr lang="ru-RU" b="1" dirty="0"/>
              <a:t>сужает область поиска</a:t>
            </a:r>
            <a:r>
              <a:rPr lang="ru-RU" dirty="0"/>
              <a:t> (концентрируется на лучших решениях).</a:t>
            </a:r>
          </a:p>
          <a:p>
            <a:pPr marL="201168" lvl="1" indent="0">
              <a:buNone/>
            </a:pPr>
            <a:r>
              <a:rPr lang="ru-RU" b="1" dirty="0"/>
              <a:t>Почему используем?</a:t>
            </a:r>
          </a:p>
          <a:p>
            <a:pPr marL="201168" lvl="1" indent="0">
              <a:buNone/>
            </a:pPr>
            <a:r>
              <a:rPr lang="ru-RU" dirty="0"/>
              <a:t>	Используется в </a:t>
            </a:r>
            <a:r>
              <a:rPr lang="ru-RU" b="1" dirty="0"/>
              <a:t>распределении ресурсов, маршрутизации, криптографии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8086982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E0B6D65-9770-F04F-0320-5CFF743EFFF1}"/>
              </a:ext>
            </a:extLst>
          </p:cNvPr>
          <p:cNvSpPr/>
          <p:nvPr/>
        </p:nvSpPr>
        <p:spPr>
          <a:xfrm>
            <a:off x="5038660" y="2967335"/>
            <a:ext cx="2114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Конец</a:t>
            </a:r>
          </a:p>
        </p:txBody>
      </p:sp>
    </p:spTree>
    <p:extLst>
      <p:ext uri="{BB962C8B-B14F-4D97-AF65-F5344CB8AC3E}">
        <p14:creationId xmlns:p14="http://schemas.microsoft.com/office/powerpoint/2010/main" val="50399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7C45E-74E7-7600-C677-BFEA712A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558" y="391174"/>
            <a:ext cx="3227552" cy="686639"/>
          </a:xfrm>
        </p:spPr>
        <p:txBody>
          <a:bodyPr anchor="t">
            <a:normAutofit/>
          </a:bodyPr>
          <a:lstStyle/>
          <a:p>
            <a:r>
              <a:rPr lang="ru-RU" sz="3200" b="1" i="0" dirty="0">
                <a:effectLst/>
                <a:latin typeface="Mont"/>
              </a:rPr>
              <a:t>Метод Лагранжа</a:t>
            </a:r>
            <a:endParaRPr lang="ru-KZ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152E7F-9C11-15ED-5054-47C032B95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150" y="2418058"/>
            <a:ext cx="2951164" cy="897429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A4BAD6-897C-5EA1-474B-1AE27C1A0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042" y="4870892"/>
            <a:ext cx="4232549" cy="707457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1942395-85CD-75A5-B6DB-683EAB8DE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09" y="1065380"/>
            <a:ext cx="6734175" cy="4920344"/>
          </a:xfrm>
          <a:solidFill>
            <a:schemeClr val="bg1"/>
          </a:solidFill>
        </p:spPr>
        <p:txBody>
          <a:bodyPr anchor="t">
            <a:normAutofit lnSpcReduction="10000"/>
          </a:bodyPr>
          <a:lstStyle/>
          <a:p>
            <a:r>
              <a:rPr lang="ru-RU" sz="1900" b="1" i="1" dirty="0">
                <a:solidFill>
                  <a:schemeClr val="tx1">
                    <a:alpha val="60000"/>
                  </a:schemeClr>
                </a:solidFill>
              </a:rPr>
              <a:t>Идея метода</a:t>
            </a:r>
            <a:r>
              <a:rPr lang="ru-RU" sz="1900" dirty="0">
                <a:solidFill>
                  <a:schemeClr val="tx1">
                    <a:alpha val="60000"/>
                  </a:schemeClr>
                </a:solidFill>
              </a:rPr>
              <a:t>: </a:t>
            </a:r>
          </a:p>
          <a:p>
            <a:r>
              <a:rPr lang="ru-RU" sz="1900" dirty="0">
                <a:solidFill>
                  <a:schemeClr val="tx1">
                    <a:alpha val="60000"/>
                  </a:schemeClr>
                </a:solidFill>
              </a:rPr>
              <a:t>Метод Лагранжа применяется, когда необходимо </a:t>
            </a:r>
            <a:r>
              <a:rPr lang="ru-RU" sz="1900" b="1" dirty="0">
                <a:solidFill>
                  <a:schemeClr val="tx1">
                    <a:alpha val="60000"/>
                  </a:schemeClr>
                </a:solidFill>
              </a:rPr>
              <a:t>оптимизировать функцию</a:t>
            </a:r>
            <a:r>
              <a:rPr lang="ru-RU" sz="1900" dirty="0">
                <a:solidFill>
                  <a:schemeClr val="tx1">
                    <a:alpha val="60000"/>
                  </a:schemeClr>
                </a:solidFill>
              </a:rPr>
              <a:t> при наличии </a:t>
            </a:r>
            <a:r>
              <a:rPr lang="ru-RU" sz="1900" b="1" dirty="0">
                <a:solidFill>
                  <a:schemeClr val="tx1">
                    <a:alpha val="60000"/>
                  </a:schemeClr>
                </a:solidFill>
              </a:rPr>
              <a:t>ограничений</a:t>
            </a:r>
            <a:r>
              <a:rPr lang="ru-RU" sz="1900" dirty="0">
                <a:solidFill>
                  <a:schemeClr val="tx1">
                    <a:alpha val="60000"/>
                  </a:schemeClr>
                </a:solidFill>
              </a:rPr>
              <a:t>. </a:t>
            </a:r>
          </a:p>
          <a:p>
            <a:r>
              <a:rPr lang="ru-RU" sz="1900" dirty="0">
                <a:solidFill>
                  <a:schemeClr val="tx1">
                    <a:alpha val="60000"/>
                  </a:schemeClr>
                </a:solidFill>
              </a:rPr>
              <a:t>Он помогает находить </a:t>
            </a:r>
            <a:r>
              <a:rPr lang="ru-RU" sz="1900" b="1" i="1" dirty="0">
                <a:solidFill>
                  <a:schemeClr val="tx1">
                    <a:alpha val="60000"/>
                  </a:schemeClr>
                </a:solidFill>
              </a:rPr>
              <a:t>экстремумы функции </a:t>
            </a:r>
            <a:r>
              <a:rPr lang="ru-RU" sz="1900" dirty="0">
                <a:solidFill>
                  <a:schemeClr val="tx1">
                    <a:alpha val="60000"/>
                  </a:schemeClr>
                </a:solidFill>
              </a:rPr>
              <a:t>с учетом этих ограничений.</a:t>
            </a:r>
          </a:p>
          <a:p>
            <a:r>
              <a:rPr lang="ru-RU" sz="1900" b="1" i="1" dirty="0">
                <a:solidFill>
                  <a:schemeClr val="tx1">
                    <a:alpha val="60000"/>
                  </a:schemeClr>
                </a:solidFill>
              </a:rPr>
              <a:t>Допустим, у нас есть функция:</a:t>
            </a:r>
          </a:p>
          <a:p>
            <a:r>
              <a:rPr lang="ru-RU" sz="1900" dirty="0">
                <a:solidFill>
                  <a:schemeClr val="tx1">
                    <a:alpha val="60000"/>
                  </a:schemeClr>
                </a:solidFill>
              </a:rPr>
              <a:t>Наша </a:t>
            </a:r>
            <a:r>
              <a:rPr lang="ru-RU" sz="1900" b="1" i="1" dirty="0">
                <a:solidFill>
                  <a:schemeClr val="tx1">
                    <a:alpha val="60000"/>
                  </a:schemeClr>
                </a:solidFill>
              </a:rPr>
              <a:t>цель – найти минимум этой функции</a:t>
            </a:r>
            <a:r>
              <a:rPr lang="ru-RU" sz="1900" dirty="0">
                <a:solidFill>
                  <a:schemeClr val="tx1">
                    <a:alpha val="60000"/>
                  </a:schemeClr>
                </a:solidFill>
              </a:rPr>
              <a:t>. </a:t>
            </a:r>
          </a:p>
          <a:p>
            <a:r>
              <a:rPr lang="ru-RU" sz="1900" dirty="0">
                <a:solidFill>
                  <a:schemeClr val="tx1">
                    <a:alpha val="60000"/>
                  </a:schemeClr>
                </a:solidFill>
              </a:rPr>
              <a:t>Очевидно, что он достигается в точке (0,0). </a:t>
            </a:r>
          </a:p>
          <a:p>
            <a:r>
              <a:rPr lang="ru-RU" sz="1900" dirty="0">
                <a:solidFill>
                  <a:schemeClr val="tx1">
                    <a:alpha val="60000"/>
                  </a:schemeClr>
                </a:solidFill>
              </a:rPr>
              <a:t>Теперь </a:t>
            </a:r>
            <a:r>
              <a:rPr lang="ru-RU" sz="1900" b="1" dirty="0">
                <a:solidFill>
                  <a:schemeClr val="tx1">
                    <a:alpha val="60000"/>
                  </a:schemeClr>
                </a:solidFill>
              </a:rPr>
              <a:t>добавим ограничение: </a:t>
            </a:r>
            <a:r>
              <a:rPr lang="en-US" sz="2400" b="1" dirty="0" err="1">
                <a:solidFill>
                  <a:schemeClr val="tx1">
                    <a:alpha val="60000"/>
                  </a:schemeClr>
                </a:solidFill>
                <a:highlight>
                  <a:srgbClr val="00FF00"/>
                </a:highlight>
              </a:rPr>
              <a:t>x+y</a:t>
            </a:r>
            <a:r>
              <a:rPr lang="en-US" sz="2400" b="1" dirty="0">
                <a:solidFill>
                  <a:schemeClr val="tx1">
                    <a:alpha val="60000"/>
                  </a:schemeClr>
                </a:solidFill>
                <a:highlight>
                  <a:srgbClr val="00FF00"/>
                </a:highlight>
              </a:rPr>
              <a:t>=1</a:t>
            </a:r>
            <a:endParaRPr lang="ru-RU" sz="1900" b="1" dirty="0">
              <a:solidFill>
                <a:schemeClr val="tx1">
                  <a:alpha val="60000"/>
                </a:schemeClr>
              </a:solidFill>
              <a:highlight>
                <a:srgbClr val="00FF00"/>
              </a:highlight>
            </a:endParaRPr>
          </a:p>
          <a:p>
            <a:r>
              <a:rPr lang="ru-RU" sz="1900" dirty="0">
                <a:solidFill>
                  <a:schemeClr val="tx1">
                    <a:alpha val="60000"/>
                  </a:schemeClr>
                </a:solidFill>
              </a:rPr>
              <a:t>То есть, мы не можем просто выбрать (0,0), потому что переменные должны удовлетворять этому уравнению.</a:t>
            </a:r>
          </a:p>
          <a:p>
            <a:r>
              <a:rPr lang="ru-RU" sz="1900" dirty="0">
                <a:solidFill>
                  <a:schemeClr val="tx1">
                    <a:alpha val="60000"/>
                  </a:schemeClr>
                </a:solidFill>
              </a:rPr>
              <a:t>Метод Лагранжа вводит </a:t>
            </a:r>
            <a:r>
              <a:rPr lang="ru-RU" sz="1900" b="1" dirty="0">
                <a:solidFill>
                  <a:schemeClr val="tx1">
                    <a:alpha val="60000"/>
                  </a:schemeClr>
                </a:solidFill>
              </a:rPr>
              <a:t>новую переменную</a:t>
            </a:r>
            <a:r>
              <a:rPr lang="ru-RU" sz="19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ru-RU" sz="1900" b="1" dirty="0">
                <a:solidFill>
                  <a:schemeClr val="tx1">
                    <a:alpha val="60000"/>
                  </a:schemeClr>
                </a:solidFill>
                <a:highlight>
                  <a:srgbClr val="00FF00"/>
                </a:highlight>
              </a:rPr>
              <a:t>λ (лямбда) </a:t>
            </a:r>
            <a:r>
              <a:rPr lang="ru-RU" sz="1900" dirty="0">
                <a:solidFill>
                  <a:schemeClr val="tx1">
                    <a:alpha val="60000"/>
                  </a:schemeClr>
                </a:solidFill>
              </a:rPr>
              <a:t>и строит вспомогательную </a:t>
            </a:r>
            <a:r>
              <a:rPr lang="ru-RU" sz="1900" b="1" i="1" dirty="0">
                <a:solidFill>
                  <a:schemeClr val="tx1">
                    <a:alpha val="60000"/>
                  </a:schemeClr>
                </a:solidFill>
              </a:rPr>
              <a:t>функцию Лагранжа</a:t>
            </a:r>
            <a:r>
              <a:rPr lang="ru-RU" sz="1900" dirty="0">
                <a:solidFill>
                  <a:schemeClr val="tx1">
                    <a:alpha val="60000"/>
                  </a:schemeClr>
                </a:solidFill>
              </a:rPr>
              <a:t>: </a:t>
            </a:r>
          </a:p>
          <a:p>
            <a:endParaRPr lang="ru-RU" sz="1900" dirty="0">
              <a:solidFill>
                <a:schemeClr val="tx1">
                  <a:alpha val="60000"/>
                </a:schemeClr>
              </a:solidFill>
            </a:endParaRPr>
          </a:p>
          <a:p>
            <a:endParaRPr lang="ru-KZ" sz="19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39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D57858-2553-37BD-B2C6-D6E634F6F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23" y="1126541"/>
            <a:ext cx="5331731" cy="8911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894890-4902-20C1-FFD9-DD4F88952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786" y="2083683"/>
            <a:ext cx="2261823" cy="23417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3E1A61-47AF-813D-C716-893A4037A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786" y="5150351"/>
            <a:ext cx="1712277" cy="99203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4294E9F-495E-D525-E827-3AD57B9B6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9059" y="1002323"/>
            <a:ext cx="5266554" cy="51400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3200" dirty="0"/>
              <a:t>Далее берем </a:t>
            </a:r>
            <a:r>
              <a:rPr lang="ru-RU" sz="3200" b="1" i="1" dirty="0"/>
              <a:t>частные производные и приравниваем к нулю</a:t>
            </a:r>
            <a:r>
              <a:rPr lang="ru-RU" sz="3200" dirty="0"/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3200" dirty="0"/>
              <a:t>Решая систему, получаем: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3200" dirty="0"/>
              <a:t>Таким образом, точка (</a:t>
            </a:r>
            <a:r>
              <a:rPr lang="ru-RU" sz="3200" b="1" i="1" dirty="0"/>
              <a:t>0.5,0.5</a:t>
            </a:r>
            <a:r>
              <a:rPr lang="ru-RU" sz="3200" dirty="0"/>
              <a:t>) – это минимум с учетом ограничения.</a:t>
            </a:r>
          </a:p>
          <a:p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264788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ис">
            <a:extLst>
              <a:ext uri="{FF2B5EF4-FFF2-40B4-BE49-F238E27FC236}">
                <a16:creationId xmlns:a16="http://schemas.microsoft.com/office/drawing/2014/main" id="{BC08B84D-0399-16D7-CF10-37770C8A5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8385" y="878743"/>
            <a:ext cx="3885136" cy="175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ис">
            <a:extLst>
              <a:ext uri="{FF2B5EF4-FFF2-40B4-BE49-F238E27FC236}">
                <a16:creationId xmlns:a16="http://schemas.microsoft.com/office/drawing/2014/main" id="{6DC0016C-2497-E28C-A5CE-B5514B38E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1" y="4525300"/>
            <a:ext cx="4389120" cy="6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678387D-561D-7256-207A-1F44B54E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786" y="630621"/>
            <a:ext cx="5408813" cy="570948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0" i="0" dirty="0">
                <a:effectLst/>
                <a:latin typeface="Open Sans" panose="020B0606030504020204" pitchFamily="34" charset="0"/>
              </a:rPr>
              <a:t>Для того, чтобы найти минимум функции </a:t>
            </a:r>
            <a:r>
              <a:rPr lang="ru-RU" sz="2000" b="1" i="1" dirty="0">
                <a:effectLst/>
                <a:latin typeface="Open Sans" panose="020B0606030504020204" pitchFamily="34" charset="0"/>
              </a:rPr>
              <a:t>f(x)</a:t>
            </a:r>
            <a:r>
              <a:rPr lang="ru-RU" sz="2000" b="0" i="0" dirty="0">
                <a:effectLst/>
                <a:latin typeface="Open Sans" panose="020B0606030504020204" pitchFamily="34" charset="0"/>
              </a:rPr>
              <a:t> при условии, что имеется ограничение </a:t>
            </a:r>
            <a:r>
              <a:rPr lang="ru-RU" sz="2000" b="1" i="1" dirty="0" err="1">
                <a:effectLst/>
                <a:latin typeface="Open Sans" panose="020B0606030504020204" pitchFamily="34" charset="0"/>
              </a:rPr>
              <a:t>φ</a:t>
            </a:r>
            <a:r>
              <a:rPr lang="ru-RU" sz="2000" b="0" i="1" baseline="-25000" dirty="0" err="1">
                <a:effectLst/>
                <a:latin typeface="Open Sans" panose="020B0606030504020204" pitchFamily="34" charset="0"/>
              </a:rPr>
              <a:t>i</a:t>
            </a:r>
            <a:r>
              <a:rPr lang="ru-RU" sz="2000" b="1" i="1" dirty="0">
                <a:effectLst/>
                <a:latin typeface="Open Sans" panose="020B0606030504020204" pitchFamily="34" charset="0"/>
              </a:rPr>
              <a:t>(х) = 0</a:t>
            </a:r>
          </a:p>
          <a:p>
            <a:pPr>
              <a:lnSpc>
                <a:spcPct val="100000"/>
              </a:lnSpc>
            </a:pPr>
            <a:endParaRPr lang="ru-RU" sz="2000" b="1" i="1" dirty="0"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000" b="0" i="0" dirty="0">
                <a:effectLst/>
                <a:latin typeface="Open Sans" panose="020B0606030504020204" pitchFamily="34" charset="0"/>
              </a:rPr>
              <a:t>Составляется </a:t>
            </a:r>
            <a:r>
              <a:rPr lang="ru-RU" sz="2000" b="1" i="0" dirty="0">
                <a:effectLst/>
                <a:latin typeface="Open Sans" panose="020B0606030504020204" pitchFamily="34" charset="0"/>
              </a:rPr>
              <a:t>функция Лагранжа:</a:t>
            </a:r>
            <a:r>
              <a:rPr lang="ru-RU" sz="2000" b="1" i="1" dirty="0">
                <a:effectLst/>
                <a:latin typeface="Open Sans" panose="020B0606030504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2000" b="0" i="0" dirty="0">
                <a:effectLst/>
                <a:latin typeface="Open Sans" panose="020B0606030504020204" pitchFamily="34" charset="0"/>
              </a:rPr>
              <a:t>И вычисляются </a:t>
            </a:r>
            <a:r>
              <a:rPr lang="ru-RU" sz="2000" b="1" i="1" dirty="0">
                <a:effectLst/>
                <a:latin typeface="Open Sans" panose="020B0606030504020204" pitchFamily="34" charset="0"/>
              </a:rPr>
              <a:t>частные производные построенной функции Лагранжа </a:t>
            </a:r>
            <a:r>
              <a:rPr lang="ru-RU" sz="2000" b="0" i="0" dirty="0">
                <a:effectLst/>
                <a:latin typeface="Open Sans" panose="020B0606030504020204" pitchFamily="34" charset="0"/>
              </a:rPr>
              <a:t>по </a:t>
            </a:r>
            <a:r>
              <a:rPr lang="ru-RU" sz="2000" b="1" i="1" dirty="0">
                <a:effectLst/>
                <a:latin typeface="Open Sans" panose="020B0606030504020204" pitchFamily="34" charset="0"/>
              </a:rPr>
              <a:t>x</a:t>
            </a:r>
            <a:r>
              <a:rPr lang="ru-RU" sz="2000" b="0" i="0" dirty="0">
                <a:effectLst/>
                <a:latin typeface="Open Sans" panose="020B0606030504020204" pitchFamily="34" charset="0"/>
              </a:rPr>
              <a:t> и дополнительной переменной </a:t>
            </a:r>
            <a:r>
              <a:rPr lang="ru-RU" sz="2000" b="1" i="1" dirty="0">
                <a:effectLst/>
                <a:latin typeface="Open Sans" panose="020B0606030504020204" pitchFamily="34" charset="0"/>
              </a:rPr>
              <a:t>λ (</a:t>
            </a:r>
            <a:r>
              <a:rPr lang="en-US" sz="2000" b="1" i="1" dirty="0">
                <a:effectLst/>
                <a:latin typeface="Open Sans" panose="020B0606030504020204" pitchFamily="34" charset="0"/>
              </a:rPr>
              <a:t>lambda</a:t>
            </a:r>
            <a:r>
              <a:rPr lang="ru-RU" sz="2000" b="1" i="1" dirty="0">
                <a:effectLst/>
                <a:latin typeface="Open Sans" panose="020B0606030504020204" pitchFamily="34" charset="0"/>
              </a:rPr>
              <a:t>)</a:t>
            </a:r>
            <a:r>
              <a:rPr lang="ru-RU" sz="2000" b="0" i="0" dirty="0">
                <a:effectLst/>
                <a:latin typeface="Open Sans" panose="020B0606030504020204" pitchFamily="34" charset="0"/>
              </a:rPr>
              <a:t>, далее знакомым образом находятся точки, в которых </a:t>
            </a:r>
            <a:r>
              <a:rPr lang="ru-RU" sz="2000" b="1" i="1" dirty="0">
                <a:effectLst/>
                <a:latin typeface="Open Sans" panose="020B0606030504020204" pitchFamily="34" charset="0"/>
              </a:rPr>
              <a:t>производные равны нулю, и точки экстремума</a:t>
            </a:r>
            <a:r>
              <a:rPr lang="ru-RU" sz="2000" b="0" i="0" dirty="0">
                <a:effectLst/>
                <a:latin typeface="Open Sans" panose="020B0606030504020204" pitchFamily="34" charset="0"/>
              </a:rPr>
              <a:t>. </a:t>
            </a:r>
            <a:endParaRPr lang="en-US" sz="2000" b="0" i="0" dirty="0">
              <a:effectLst/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000" b="0" i="0" dirty="0">
                <a:effectLst/>
                <a:latin typeface="Open Sans" panose="020B0606030504020204" pitchFamily="34" charset="0"/>
              </a:rPr>
              <a:t>Так задача </a:t>
            </a:r>
            <a:r>
              <a:rPr lang="ru-RU" sz="2000" b="1" i="1" dirty="0">
                <a:effectLst/>
                <a:latin typeface="Open Sans" panose="020B0606030504020204" pitchFamily="34" charset="0"/>
              </a:rPr>
              <a:t>условной оптимизации сводится к задаче безусловной оптимизации.</a:t>
            </a:r>
            <a:r>
              <a:rPr lang="ru-RU" sz="2000" b="0" i="0" dirty="0">
                <a:effectLst/>
                <a:latin typeface="Open Sans" panose="020B0606030504020204" pitchFamily="34" charset="0"/>
              </a:rPr>
              <a:t> </a:t>
            </a:r>
            <a:endParaRPr lang="ru-RU" sz="2000" b="1" i="1" dirty="0">
              <a:effectLst/>
              <a:latin typeface="Open Sans" panose="020B0606030504020204" pitchFamily="34" charset="0"/>
            </a:endParaRPr>
          </a:p>
          <a:p>
            <a:endParaRPr lang="ru-KZ" sz="1700" dirty="0"/>
          </a:p>
        </p:txBody>
      </p:sp>
    </p:spTree>
    <p:extLst>
      <p:ext uri="{BB962C8B-B14F-4D97-AF65-F5344CB8AC3E}">
        <p14:creationId xmlns:p14="http://schemas.microsoft.com/office/powerpoint/2010/main" val="251257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F1734-E8DD-4194-F8A3-45BAAEB6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48" y="321203"/>
            <a:ext cx="5040285" cy="1169585"/>
          </a:xfrm>
        </p:spPr>
        <p:txBody>
          <a:bodyPr anchor="b">
            <a:normAutofit/>
          </a:bodyPr>
          <a:lstStyle/>
          <a:p>
            <a:r>
              <a:rPr lang="ru-RU" sz="3400" b="1" dirty="0">
                <a:effectLst/>
                <a:latin typeface="Open Sans" panose="020B0606030504020204" pitchFamily="34" charset="0"/>
              </a:rPr>
              <a:t>Почему метод Лагранжа работает?</a:t>
            </a:r>
            <a:endParaRPr lang="ru-KZ" sz="3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FD649B-BD43-749F-3BE3-105DDF8FF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1490788"/>
            <a:ext cx="5517287" cy="4885075"/>
          </a:xfrm>
        </p:spPr>
        <p:txBody>
          <a:bodyPr anchor="ctr">
            <a:normAutofit lnSpcReduction="10000"/>
          </a:bodyPr>
          <a:lstStyle/>
          <a:p>
            <a:r>
              <a:rPr lang="ru-RU" sz="1800" b="0" i="0" dirty="0">
                <a:effectLst/>
                <a:latin typeface="Open Sans" panose="020B0606030504020204" pitchFamily="34" charset="0"/>
              </a:rPr>
              <a:t>Рассмотрим частную производную функции Лагранжа по </a:t>
            </a:r>
            <a:r>
              <a:rPr lang="ru-RU" sz="1800" b="1" i="1" dirty="0" err="1">
                <a:effectLst/>
                <a:latin typeface="Open Sans" panose="020B0606030504020204" pitchFamily="34" charset="0"/>
              </a:rPr>
              <a:t>λ</a:t>
            </a:r>
            <a:r>
              <a:rPr lang="ru-RU" sz="1800" b="0" i="1" baseline="-25000" dirty="0" err="1">
                <a:effectLst/>
                <a:latin typeface="Open Sans" panose="020B0606030504020204" pitchFamily="34" charset="0"/>
              </a:rPr>
              <a:t>i</a:t>
            </a:r>
            <a:r>
              <a:rPr lang="ru-RU" sz="1800" b="0" i="1" baseline="-25000" dirty="0">
                <a:effectLst/>
                <a:latin typeface="Open Sans" panose="020B0606030504020204" pitchFamily="34" charset="0"/>
              </a:rPr>
              <a:t> </a:t>
            </a:r>
          </a:p>
          <a:p>
            <a:endParaRPr lang="ru-RU" sz="1800" i="1" baseline="-25000" dirty="0">
              <a:latin typeface="Open Sans" panose="020B0606030504020204" pitchFamily="34" charset="0"/>
            </a:endParaRPr>
          </a:p>
          <a:p>
            <a:pPr>
              <a:spcBef>
                <a:spcPts val="1500"/>
              </a:spcBef>
            </a:pPr>
            <a:r>
              <a:rPr lang="ru-RU" sz="1800" b="0" i="0" dirty="0">
                <a:effectLst/>
                <a:latin typeface="Open Sans" panose="020B0606030504020204" pitchFamily="34" charset="0"/>
              </a:rPr>
              <a:t>Заметим, что если частная производная равна нулю, то и функция ограничения </a:t>
            </a:r>
            <a:r>
              <a:rPr lang="ru-RU" sz="1800" b="1" i="1" dirty="0" err="1">
                <a:effectLst/>
                <a:latin typeface="Open Sans" panose="020B0606030504020204" pitchFamily="34" charset="0"/>
              </a:rPr>
              <a:t>φ</a:t>
            </a:r>
            <a:r>
              <a:rPr lang="ru-RU" sz="1800" b="0" i="0" baseline="-25000" dirty="0" err="1">
                <a:effectLst/>
                <a:latin typeface="Open Sans" panose="020B0606030504020204" pitchFamily="34" charset="0"/>
              </a:rPr>
              <a:t>i</a:t>
            </a:r>
            <a:r>
              <a:rPr lang="ru-RU" sz="1800" b="0" i="0" dirty="0">
                <a:effectLst/>
                <a:latin typeface="Open Sans" panose="020B0606030504020204" pitchFamily="34" charset="0"/>
              </a:rPr>
              <a:t> равна нулю — ограничение выполняется.</a:t>
            </a:r>
          </a:p>
          <a:p>
            <a:pPr>
              <a:spcBef>
                <a:spcPts val="1500"/>
              </a:spcBef>
            </a:pPr>
            <a:r>
              <a:rPr lang="ru-RU" sz="1800" b="0" i="0" dirty="0">
                <a:effectLst/>
                <a:latin typeface="Open Sans" panose="020B0606030504020204" pitchFamily="34" charset="0"/>
              </a:rPr>
              <a:t>В точках, где все ограничения выполняются:</a:t>
            </a:r>
          </a:p>
          <a:p>
            <a:pPr>
              <a:spcBef>
                <a:spcPts val="1500"/>
              </a:spcBef>
            </a:pPr>
            <a:endParaRPr lang="ru-RU" sz="1800" dirty="0">
              <a:latin typeface="Open Sans" panose="020B0606030504020204" pitchFamily="34" charset="0"/>
            </a:endParaRPr>
          </a:p>
          <a:p>
            <a:pPr>
              <a:spcBef>
                <a:spcPts val="1500"/>
              </a:spcBef>
            </a:pPr>
            <a:r>
              <a:rPr lang="ru-RU" sz="1800" b="0" i="0" dirty="0">
                <a:effectLst/>
                <a:latin typeface="Open Sans" panose="020B0606030504020204" pitchFamily="34" charset="0"/>
              </a:rPr>
              <a:t>Таким образом, минимизация функции Лагранжа означает, что все ограничения выполняются и </a:t>
            </a:r>
            <a:r>
              <a:rPr lang="ru-RU" sz="1800" b="1" i="1" dirty="0">
                <a:effectLst/>
                <a:latin typeface="Open Sans" panose="020B0606030504020204" pitchFamily="34" charset="0"/>
              </a:rPr>
              <a:t>f(x)</a:t>
            </a:r>
            <a:r>
              <a:rPr lang="ru-RU" sz="1800" b="0" i="0" dirty="0">
                <a:effectLst/>
                <a:latin typeface="Open Sans" panose="020B0606030504020204" pitchFamily="34" charset="0"/>
              </a:rPr>
              <a:t> минимизируются.</a:t>
            </a:r>
          </a:p>
          <a:p>
            <a:pPr>
              <a:spcBef>
                <a:spcPts val="1500"/>
              </a:spcBef>
            </a:pPr>
            <a:r>
              <a:rPr lang="ru-RU" sz="1800" b="0" i="0" dirty="0">
                <a:effectLst/>
                <a:latin typeface="Open Sans" panose="020B0606030504020204" pitchFamily="34" charset="0"/>
              </a:rPr>
              <a:t>Необходимое условие выполнения метода: </a:t>
            </a:r>
            <a:r>
              <a:rPr lang="ru-RU" sz="1800" b="1" i="1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функции f(x) и </a:t>
            </a:r>
            <a:r>
              <a:rPr lang="ru-RU" sz="1800" b="1" i="1" dirty="0" err="1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φ</a:t>
            </a:r>
            <a:r>
              <a:rPr lang="ru-RU" sz="1800" b="1" i="1" baseline="-25000" dirty="0" err="1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i</a:t>
            </a:r>
            <a:r>
              <a:rPr lang="ru-RU" sz="1800" b="1" i="1" dirty="0">
                <a:effectLst/>
                <a:highlight>
                  <a:srgbClr val="00FFFF"/>
                </a:highlight>
                <a:latin typeface="Open Sans" panose="020B0606030504020204" pitchFamily="34" charset="0"/>
              </a:rPr>
              <a:t>(x) и их производные непрерывны и дифференцируемы во всех исследуемых точках.</a:t>
            </a:r>
          </a:p>
          <a:p>
            <a:endParaRPr lang="ru-KZ" sz="1300" dirty="0"/>
          </a:p>
        </p:txBody>
      </p:sp>
      <p:pic>
        <p:nvPicPr>
          <p:cNvPr id="5122" name="Picture 2" descr="рис">
            <a:extLst>
              <a:ext uri="{FF2B5EF4-FFF2-40B4-BE49-F238E27FC236}">
                <a16:creationId xmlns:a16="http://schemas.microsoft.com/office/drawing/2014/main" id="{9DB5CDC3-3078-7360-12B6-06C51AEEF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3002" y="1365974"/>
            <a:ext cx="4389120" cy="89311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рис">
            <a:extLst>
              <a:ext uri="{FF2B5EF4-FFF2-40B4-BE49-F238E27FC236}">
                <a16:creationId xmlns:a16="http://schemas.microsoft.com/office/drawing/2014/main" id="{6F42BF8D-8828-3C1C-BB57-B38B22B39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5313" y="3399829"/>
            <a:ext cx="4389120" cy="53349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40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DE9E5-23E2-3A2A-30B7-52EB8092A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97007"/>
            <a:ext cx="5145024" cy="1236860"/>
          </a:xfrm>
        </p:spPr>
        <p:txBody>
          <a:bodyPr anchor="b">
            <a:normAutofit/>
          </a:bodyPr>
          <a:lstStyle/>
          <a:p>
            <a:r>
              <a:rPr lang="ru-RU" sz="2800" b="1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Что делать, если ограничения заданы в виде неравенств?</a:t>
            </a:r>
            <a:endParaRPr lang="ru-KZ" sz="2800" b="1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42C9EF-8D4C-9890-1542-8CB60F810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733868"/>
            <a:ext cx="4553909" cy="4327104"/>
          </a:xfrm>
        </p:spPr>
        <p:txBody>
          <a:bodyPr anchor="ctr">
            <a:normAutofit/>
          </a:bodyPr>
          <a:lstStyle/>
          <a:p>
            <a:r>
              <a:rPr lang="ru-RU" sz="18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Ограничения в виде неравенства можно свести к ограничениям равенства с помощью дополнительной переменной</a:t>
            </a:r>
          </a:p>
          <a:p>
            <a:endParaRPr lang="ru-RU" sz="1800" dirty="0">
              <a:solidFill>
                <a:schemeClr val="tx2"/>
              </a:solidFill>
              <a:latin typeface="Open Sans" panose="020B0606030504020204" pitchFamily="34" charset="0"/>
            </a:endParaRPr>
          </a:p>
          <a:p>
            <a:endParaRPr lang="ru-RU" sz="1800" b="0" i="0" dirty="0">
              <a:solidFill>
                <a:schemeClr val="tx2"/>
              </a:solidFill>
              <a:effectLst/>
              <a:latin typeface="Open Sans" panose="020B0606030504020204" pitchFamily="34" charset="0"/>
            </a:endParaRPr>
          </a:p>
          <a:p>
            <a:r>
              <a:rPr lang="ru-RU" sz="1800" b="0" i="0" dirty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Решаем задачу оптимизации с полученным ограничением–равенством уже известным образом.</a:t>
            </a:r>
          </a:p>
        </p:txBody>
      </p:sp>
      <p:pic>
        <p:nvPicPr>
          <p:cNvPr id="6150" name="Picture 6" descr="Рис">
            <a:extLst>
              <a:ext uri="{FF2B5EF4-FFF2-40B4-BE49-F238E27FC236}">
                <a16:creationId xmlns:a16="http://schemas.microsoft.com/office/drawing/2014/main" id="{D172C900-1018-6201-DD0C-9EAAF9B10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7481" y="4134953"/>
            <a:ext cx="6464839" cy="76236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ис">
            <a:extLst>
              <a:ext uri="{FF2B5EF4-FFF2-40B4-BE49-F238E27FC236}">
                <a16:creationId xmlns:a16="http://schemas.microsoft.com/office/drawing/2014/main" id="{FB33E499-C0BF-B129-DE7E-44A6434FF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6458" y="3320264"/>
            <a:ext cx="502685" cy="6186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2257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4173</TotalTime>
  <Words>2805</Words>
  <Application>Microsoft Office PowerPoint</Application>
  <PresentationFormat>Широкоэкранный</PresentationFormat>
  <Paragraphs>274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inherit</vt:lpstr>
      <vt:lpstr>Mont</vt:lpstr>
      <vt:lpstr>Open Sans</vt:lpstr>
      <vt:lpstr>Wingdings</vt:lpstr>
      <vt:lpstr>Ретро</vt:lpstr>
      <vt:lpstr>Лекция 5. Оптимизация для Machine Learning</vt:lpstr>
      <vt:lpstr>Задача оптимизации — найти максимум или минимум функции:</vt:lpstr>
      <vt:lpstr>Презентация PowerPoint</vt:lpstr>
      <vt:lpstr>Задачу на нахождение максимума можно свести к задаче на нахождение минимума,  т.к. максимум функции соответствует минимуму функции со знаком минус</vt:lpstr>
      <vt:lpstr>Метод Лагранжа</vt:lpstr>
      <vt:lpstr>Презентация PowerPoint</vt:lpstr>
      <vt:lpstr>Презентация PowerPoint</vt:lpstr>
      <vt:lpstr>Почему метод Лагранжа работает?</vt:lpstr>
      <vt:lpstr>Что делать, если ограничения заданы в виде неравенств?</vt:lpstr>
      <vt:lpstr>Пример</vt:lpstr>
      <vt:lpstr>Презентация PowerPoint</vt:lpstr>
      <vt:lpstr>Презентация PowerPoint</vt:lpstr>
      <vt:lpstr>Линейное  программирование</vt:lpstr>
      <vt:lpstr>Задача </vt:lpstr>
      <vt:lpstr>Градиентный спуск</vt:lpstr>
      <vt:lpstr>Презентация PowerPoint</vt:lpstr>
      <vt:lpstr>Вид сверху выглядит так:</vt:lpstr>
      <vt:lpstr>Презентация PowerPoint</vt:lpstr>
      <vt:lpstr>Презентация PowerPoint</vt:lpstr>
      <vt:lpstr>Презентация PowerPoint</vt:lpstr>
      <vt:lpstr>Пример:  минимизация квадратичной функции</vt:lpstr>
      <vt:lpstr>Презентация PowerPoint</vt:lpstr>
      <vt:lpstr>Термины</vt:lpstr>
      <vt:lpstr>Стохастический  градиентный спуск (SGD)</vt:lpstr>
      <vt:lpstr>Локальный минимум и  глобальный минимум</vt:lpstr>
      <vt:lpstr>Чем хорош градиентный спуск:</vt:lpstr>
      <vt:lpstr>Градиентный спуск с momentum</vt:lpstr>
      <vt:lpstr>Презентация PowerPoint</vt:lpstr>
      <vt:lpstr>Метод Ньютона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отжига Simulated Annealing</vt:lpstr>
      <vt:lpstr>Алгоритм следующий:</vt:lpstr>
      <vt:lpstr>Презентация PowerPoint</vt:lpstr>
      <vt:lpstr>Заключение</vt:lpstr>
      <vt:lpstr>Закрепим знания!</vt:lpstr>
      <vt:lpstr>Презентация PowerPoint</vt:lpstr>
      <vt:lpstr>Шпаргалка: Когда используется…</vt:lpstr>
      <vt:lpstr>Шпаргалка: Когда используется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Оспан Әсел</dc:creator>
  <cp:lastModifiedBy>Оспан Әсел</cp:lastModifiedBy>
  <cp:revision>6</cp:revision>
  <dcterms:created xsi:type="dcterms:W3CDTF">2025-02-14T13:37:44Z</dcterms:created>
  <dcterms:modified xsi:type="dcterms:W3CDTF">2025-02-17T11:11:07Z</dcterms:modified>
</cp:coreProperties>
</file>